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83" r:id="rId2"/>
    <p:sldId id="277" r:id="rId3"/>
    <p:sldId id="281" r:id="rId4"/>
    <p:sldId id="296" r:id="rId5"/>
    <p:sldId id="292" r:id="rId6"/>
    <p:sldId id="293" r:id="rId7"/>
    <p:sldId id="294" r:id="rId8"/>
    <p:sldId id="295" r:id="rId9"/>
    <p:sldId id="291" r:id="rId10"/>
    <p:sldId id="297" r:id="rId11"/>
    <p:sldId id="303" r:id="rId12"/>
    <p:sldId id="279" r:id="rId13"/>
    <p:sldId id="287" r:id="rId14"/>
    <p:sldId id="298" r:id="rId15"/>
    <p:sldId id="299" r:id="rId16"/>
    <p:sldId id="301" r:id="rId17"/>
    <p:sldId id="302" r:id="rId18"/>
    <p:sldId id="300" r:id="rId19"/>
    <p:sldId id="306" r:id="rId20"/>
    <p:sldId id="286" r:id="rId21"/>
    <p:sldId id="290" r:id="rId22"/>
    <p:sldId id="305" r:id="rId23"/>
    <p:sldId id="304" r:id="rId24"/>
    <p:sldId id="307" r:id="rId25"/>
    <p:sldId id="280" r:id="rId26"/>
    <p:sldId id="288" r:id="rId27"/>
    <p:sldId id="308" r:id="rId28"/>
    <p:sldId id="309" r:id="rId29"/>
    <p:sldId id="313" r:id="rId30"/>
    <p:sldId id="310" r:id="rId31"/>
    <p:sldId id="311" r:id="rId32"/>
    <p:sldId id="312" r:id="rId33"/>
    <p:sldId id="315" r:id="rId34"/>
    <p:sldId id="314" r:id="rId35"/>
    <p:sldId id="316" r:id="rId36"/>
    <p:sldId id="317" r:id="rId37"/>
    <p:sldId id="318" r:id="rId38"/>
    <p:sldId id="319" r:id="rId39"/>
    <p:sldId id="28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FE1BA-BC09-4B5E-8717-EB4C3412F592}" v="14" dt="2023-02-15T18:14:30.132"/>
    <p1510:client id="{3199EF43-7694-492C-82E9-C567304DB90A}" v="18" dt="2023-02-14T21:56:34.024"/>
    <p1510:client id="{7F214FC6-81C9-4C30-ADDA-6543676AAA29}" v="5" dt="2023-02-15T18:15:35.387"/>
    <p1510:client id="{D17F06B1-2EE5-436F-B85C-B2DEC92AC58D}" v="237" dt="2023-02-15T18:06:02.864"/>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249" autoAdjust="0"/>
  </p:normalViewPr>
  <p:slideViewPr>
    <p:cSldViewPr snapToGrid="0">
      <p:cViewPr varScale="1">
        <p:scale>
          <a:sx n="68" d="100"/>
          <a:sy n="68" d="100"/>
        </p:scale>
        <p:origin x="792" y="60"/>
      </p:cViewPr>
      <p:guideLst>
        <p:guide pos="3840"/>
        <p:guide orient="horz" pos="2160"/>
      </p:guideLst>
    </p:cSldViewPr>
  </p:slideViewPr>
  <p:outlineViewPr>
    <p:cViewPr>
      <p:scale>
        <a:sx n="33" d="100"/>
        <a:sy n="33" d="100"/>
      </p:scale>
      <p:origin x="0" y="-378"/>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2018</c:v>
                </c:pt>
              </c:strCache>
            </c:strRef>
          </c:tx>
          <c:spPr>
            <a:solidFill>
              <a:schemeClr val="accent1"/>
            </a:solidFill>
            <a:ln>
              <a:noFill/>
            </a:ln>
            <a:effectLst/>
          </c:spPr>
          <c:invertIfNegative val="0"/>
          <c:cat>
            <c:strRef>
              <c:f>Sheet1!$A$2</c:f>
              <c:strCache>
                <c:ptCount val="1"/>
                <c:pt idx="0">
                  <c:v>Literacy Rate</c:v>
                </c:pt>
              </c:strCache>
            </c:strRef>
          </c:cat>
          <c:val>
            <c:numRef>
              <c:f>Sheet1!$B$2</c:f>
              <c:numCache>
                <c:formatCode>0%</c:formatCode>
                <c:ptCount val="1"/>
                <c:pt idx="0">
                  <c:v>0.57999999999999996</c:v>
                </c:pt>
              </c:numCache>
            </c:numRef>
          </c:val>
          <c:extLst>
            <c:ext xmlns:c16="http://schemas.microsoft.com/office/drawing/2014/chart" uri="{C3380CC4-5D6E-409C-BE32-E72D297353CC}">
              <c16:uniqueId val="{00000000-F801-458F-8A20-1B8F4E45D958}"/>
            </c:ext>
          </c:extLst>
        </c:ser>
        <c:ser>
          <c:idx val="1"/>
          <c:order val="1"/>
          <c:tx>
            <c:strRef>
              <c:f>Sheet1!$C$1</c:f>
              <c:strCache>
                <c:ptCount val="1"/>
                <c:pt idx="0">
                  <c:v>2023</c:v>
                </c:pt>
              </c:strCache>
            </c:strRef>
          </c:tx>
          <c:spPr>
            <a:solidFill>
              <a:schemeClr val="accent2"/>
            </a:solidFill>
            <a:ln>
              <a:noFill/>
            </a:ln>
            <a:effectLst/>
          </c:spPr>
          <c:invertIfNegative val="0"/>
          <c:cat>
            <c:strRef>
              <c:f>Sheet1!$A$2</c:f>
              <c:strCache>
                <c:ptCount val="1"/>
                <c:pt idx="0">
                  <c:v>Literacy Rate</c:v>
                </c:pt>
              </c:strCache>
            </c:strRef>
          </c:cat>
          <c:val>
            <c:numRef>
              <c:f>Sheet1!$C$2</c:f>
              <c:numCache>
                <c:formatCode>0.00%</c:formatCode>
                <c:ptCount val="1"/>
                <c:pt idx="0">
                  <c:v>0.623</c:v>
                </c:pt>
              </c:numCache>
            </c:numRef>
          </c:val>
          <c:extLst>
            <c:ext xmlns:c16="http://schemas.microsoft.com/office/drawing/2014/chart" uri="{C3380CC4-5D6E-409C-BE32-E72D297353CC}">
              <c16:uniqueId val="{00000003-F801-458F-8A20-1B8F4E45D958}"/>
            </c:ext>
          </c:extLst>
        </c:ser>
        <c:dLbls>
          <c:showLegendKey val="0"/>
          <c:showVal val="0"/>
          <c:showCatName val="0"/>
          <c:showSerName val="0"/>
          <c:showPercent val="0"/>
          <c:showBubbleSize val="0"/>
        </c:dLbls>
        <c:gapWidth val="219"/>
        <c:overlap val="-27"/>
        <c:axId val="1155635952"/>
        <c:axId val="1896035120"/>
      </c:barChart>
      <c:catAx>
        <c:axId val="1155635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96035120"/>
        <c:crosses val="autoZero"/>
        <c:auto val="1"/>
        <c:lblAlgn val="ctr"/>
        <c:lblOffset val="100"/>
        <c:noMultiLvlLbl val="0"/>
      </c:catAx>
      <c:valAx>
        <c:axId val="18960351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55635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AB00FE-6854-4D6B-829C-37CCA9F1CB0C}" type="doc">
      <dgm:prSet loTypeId="urn:microsoft.com/office/officeart/2005/8/layout/orgChart1" loCatId="hierarchy" qsTypeId="urn:microsoft.com/office/officeart/2005/8/quickstyle/simple2" qsCatId="simple" csTypeId="urn:microsoft.com/office/officeart/2005/8/colors/colorful5" csCatId="colorful" phldr="1"/>
      <dgm:spPr/>
      <dgm:t>
        <a:bodyPr/>
        <a:lstStyle/>
        <a:p>
          <a:endParaRPr lang="en-US"/>
        </a:p>
      </dgm:t>
    </dgm:pt>
    <dgm:pt modelId="{E715F446-FDB2-4262-83FE-A1069253DFC0}">
      <dgm:prSet phldrT="[Text]"/>
      <dgm:spPr/>
      <dgm:t>
        <a:bodyPr/>
        <a:lstStyle/>
        <a:p>
          <a:r>
            <a:rPr lang="en-US" dirty="0"/>
            <a:t>CEO: Salman Tipu</a:t>
          </a:r>
        </a:p>
      </dgm:t>
    </dgm:pt>
    <dgm:pt modelId="{A1B85781-777D-4057-8EA9-B9E4DBA99891}" type="parTrans" cxnId="{1C5CB749-71FD-4571-8288-AFE58DDADA27}">
      <dgm:prSet/>
      <dgm:spPr/>
      <dgm:t>
        <a:bodyPr/>
        <a:lstStyle/>
        <a:p>
          <a:endParaRPr lang="en-US"/>
        </a:p>
      </dgm:t>
    </dgm:pt>
    <dgm:pt modelId="{488476E7-CA03-4A2C-8881-A6360E02524B}" type="sibTrans" cxnId="{1C5CB749-71FD-4571-8288-AFE58DDADA27}">
      <dgm:prSet/>
      <dgm:spPr/>
      <dgm:t>
        <a:bodyPr/>
        <a:lstStyle/>
        <a:p>
          <a:endParaRPr lang="en-US"/>
        </a:p>
      </dgm:t>
    </dgm:pt>
    <dgm:pt modelId="{17D13F72-8198-4C58-A5D1-6F78B16D9D27}">
      <dgm:prSet phldrT="[Text]"/>
      <dgm:spPr/>
      <dgm:t>
        <a:bodyPr/>
        <a:lstStyle/>
        <a:p>
          <a:r>
            <a:rPr lang="en-US" dirty="0"/>
            <a:t>CPO: Zia Idrees</a:t>
          </a:r>
        </a:p>
      </dgm:t>
    </dgm:pt>
    <dgm:pt modelId="{65AAC41F-3978-471E-BFD7-DFF0425030C6}" type="parTrans" cxnId="{13AAD5DC-2332-4BFF-A436-01C99B7234A0}">
      <dgm:prSet/>
      <dgm:spPr/>
      <dgm:t>
        <a:bodyPr/>
        <a:lstStyle/>
        <a:p>
          <a:endParaRPr lang="en-US"/>
        </a:p>
      </dgm:t>
    </dgm:pt>
    <dgm:pt modelId="{740E50FD-30E9-425B-982D-3921E6B2FCE1}" type="sibTrans" cxnId="{13AAD5DC-2332-4BFF-A436-01C99B7234A0}">
      <dgm:prSet/>
      <dgm:spPr/>
      <dgm:t>
        <a:bodyPr/>
        <a:lstStyle/>
        <a:p>
          <a:endParaRPr lang="en-US"/>
        </a:p>
      </dgm:t>
    </dgm:pt>
    <dgm:pt modelId="{2E76C8F7-77C2-4888-94CF-1CE48141DA95}">
      <dgm:prSet phldrT="[Text]"/>
      <dgm:spPr/>
      <dgm:t>
        <a:bodyPr/>
        <a:lstStyle/>
        <a:p>
          <a:r>
            <a:rPr lang="en-US" dirty="0"/>
            <a:t>CTO: Waqas Wasi</a:t>
          </a:r>
        </a:p>
      </dgm:t>
    </dgm:pt>
    <dgm:pt modelId="{E2BD355F-767D-4CE8-8049-B41FE12E07BF}" type="parTrans" cxnId="{95196DE7-93FB-4B5E-90B9-88B6D0D94DF5}">
      <dgm:prSet/>
      <dgm:spPr/>
      <dgm:t>
        <a:bodyPr/>
        <a:lstStyle/>
        <a:p>
          <a:endParaRPr lang="en-US"/>
        </a:p>
      </dgm:t>
    </dgm:pt>
    <dgm:pt modelId="{6BF84709-DD17-4838-87D1-2044A8D84360}" type="sibTrans" cxnId="{95196DE7-93FB-4B5E-90B9-88B6D0D94DF5}">
      <dgm:prSet/>
      <dgm:spPr/>
      <dgm:t>
        <a:bodyPr/>
        <a:lstStyle/>
        <a:p>
          <a:endParaRPr lang="en-US"/>
        </a:p>
      </dgm:t>
    </dgm:pt>
    <dgm:pt modelId="{06A99023-4BA3-435E-89BE-93C7E4630504}">
      <dgm:prSet phldrT="[Text]"/>
      <dgm:spPr/>
      <dgm:t>
        <a:bodyPr/>
        <a:lstStyle/>
        <a:p>
          <a:r>
            <a:rPr lang="en-US" dirty="0"/>
            <a:t>CFO: Usama Tariq</a:t>
          </a:r>
        </a:p>
      </dgm:t>
    </dgm:pt>
    <dgm:pt modelId="{9C033B72-E658-44D6-BCA1-AD7418A4C35E}" type="sibTrans" cxnId="{16E1D84E-20B5-4C7B-A131-DEC5ABA3AEB2}">
      <dgm:prSet/>
      <dgm:spPr/>
      <dgm:t>
        <a:bodyPr/>
        <a:lstStyle/>
        <a:p>
          <a:endParaRPr lang="en-US"/>
        </a:p>
      </dgm:t>
    </dgm:pt>
    <dgm:pt modelId="{D8F5CFA6-FCE2-4E80-9384-A9C43B735D84}" type="parTrans" cxnId="{16E1D84E-20B5-4C7B-A131-DEC5ABA3AEB2}">
      <dgm:prSet/>
      <dgm:spPr/>
      <dgm:t>
        <a:bodyPr/>
        <a:lstStyle/>
        <a:p>
          <a:endParaRPr lang="en-US"/>
        </a:p>
      </dgm:t>
    </dgm:pt>
    <dgm:pt modelId="{80BD6D81-038A-4D16-9DF0-A4153E67E273}">
      <dgm:prSet phldrT="[Text]"/>
      <dgm:spPr/>
      <dgm:t>
        <a:bodyPr/>
        <a:lstStyle/>
        <a:p>
          <a:r>
            <a:rPr lang="en-US" dirty="0"/>
            <a:t>CMO: Ejaz ul Hassan</a:t>
          </a:r>
        </a:p>
      </dgm:t>
    </dgm:pt>
    <dgm:pt modelId="{15A1CCBF-D5F1-4266-AC80-C47D9C80D43E}" type="parTrans" cxnId="{24C1FF11-4886-4A70-A388-BFD6D6F42864}">
      <dgm:prSet/>
      <dgm:spPr/>
      <dgm:t>
        <a:bodyPr/>
        <a:lstStyle/>
        <a:p>
          <a:endParaRPr lang="en-US"/>
        </a:p>
      </dgm:t>
    </dgm:pt>
    <dgm:pt modelId="{69BDBBAD-779F-47EF-8F0F-FE47D45B4953}" type="sibTrans" cxnId="{24C1FF11-4886-4A70-A388-BFD6D6F42864}">
      <dgm:prSet/>
      <dgm:spPr/>
      <dgm:t>
        <a:bodyPr/>
        <a:lstStyle/>
        <a:p>
          <a:endParaRPr lang="en-US"/>
        </a:p>
      </dgm:t>
    </dgm:pt>
    <dgm:pt modelId="{4603EE21-2303-4BE7-9105-92F81568F0A9}" type="pres">
      <dgm:prSet presAssocID="{CFAB00FE-6854-4D6B-829C-37CCA9F1CB0C}" presName="hierChild1" presStyleCnt="0">
        <dgm:presLayoutVars>
          <dgm:orgChart val="1"/>
          <dgm:chPref val="1"/>
          <dgm:dir/>
          <dgm:animOne val="branch"/>
          <dgm:animLvl val="lvl"/>
          <dgm:resizeHandles/>
        </dgm:presLayoutVars>
      </dgm:prSet>
      <dgm:spPr/>
    </dgm:pt>
    <dgm:pt modelId="{030F62C8-52DF-4732-ABFA-1622F89C9922}" type="pres">
      <dgm:prSet presAssocID="{E715F446-FDB2-4262-83FE-A1069253DFC0}" presName="hierRoot1" presStyleCnt="0">
        <dgm:presLayoutVars>
          <dgm:hierBranch val="init"/>
        </dgm:presLayoutVars>
      </dgm:prSet>
      <dgm:spPr/>
    </dgm:pt>
    <dgm:pt modelId="{331C51C4-3640-41FB-BEB8-F74141A4DAC0}" type="pres">
      <dgm:prSet presAssocID="{E715F446-FDB2-4262-83FE-A1069253DFC0}" presName="rootComposite1" presStyleCnt="0"/>
      <dgm:spPr/>
    </dgm:pt>
    <dgm:pt modelId="{27933E45-DBD5-4AB5-851C-3FF478C899D2}" type="pres">
      <dgm:prSet presAssocID="{E715F446-FDB2-4262-83FE-A1069253DFC0}" presName="rootText1" presStyleLbl="node0" presStyleIdx="0" presStyleCnt="1">
        <dgm:presLayoutVars>
          <dgm:chPref val="3"/>
        </dgm:presLayoutVars>
      </dgm:prSet>
      <dgm:spPr/>
    </dgm:pt>
    <dgm:pt modelId="{809ADCDE-E8DE-434A-B078-C29A00479B08}" type="pres">
      <dgm:prSet presAssocID="{E715F446-FDB2-4262-83FE-A1069253DFC0}" presName="rootConnector1" presStyleLbl="node1" presStyleIdx="0" presStyleCnt="0"/>
      <dgm:spPr/>
    </dgm:pt>
    <dgm:pt modelId="{F0E34166-6AB6-4D4F-8D88-0C1F876CEFFC}" type="pres">
      <dgm:prSet presAssocID="{E715F446-FDB2-4262-83FE-A1069253DFC0}" presName="hierChild2" presStyleCnt="0"/>
      <dgm:spPr/>
    </dgm:pt>
    <dgm:pt modelId="{ED5F4EC1-5BD9-43DE-A9DA-2EBC75F0C623}" type="pres">
      <dgm:prSet presAssocID="{D8F5CFA6-FCE2-4E80-9384-A9C43B735D84}" presName="Name37" presStyleLbl="parChTrans1D2" presStyleIdx="0" presStyleCnt="4"/>
      <dgm:spPr/>
    </dgm:pt>
    <dgm:pt modelId="{FDEE423F-DE3A-4B59-B2EF-284D06303E7C}" type="pres">
      <dgm:prSet presAssocID="{06A99023-4BA3-435E-89BE-93C7E4630504}" presName="hierRoot2" presStyleCnt="0">
        <dgm:presLayoutVars>
          <dgm:hierBranch val="init"/>
        </dgm:presLayoutVars>
      </dgm:prSet>
      <dgm:spPr/>
    </dgm:pt>
    <dgm:pt modelId="{573582E5-F87E-4B55-9ECA-EB159A3E5873}" type="pres">
      <dgm:prSet presAssocID="{06A99023-4BA3-435E-89BE-93C7E4630504}" presName="rootComposite" presStyleCnt="0"/>
      <dgm:spPr/>
    </dgm:pt>
    <dgm:pt modelId="{77E70C71-7896-4430-A095-80C7704967AE}" type="pres">
      <dgm:prSet presAssocID="{06A99023-4BA3-435E-89BE-93C7E4630504}" presName="rootText" presStyleLbl="node2" presStyleIdx="0" presStyleCnt="4">
        <dgm:presLayoutVars>
          <dgm:chPref val="3"/>
        </dgm:presLayoutVars>
      </dgm:prSet>
      <dgm:spPr/>
    </dgm:pt>
    <dgm:pt modelId="{D7EF93F4-193F-42E4-8677-AB4733BF0758}" type="pres">
      <dgm:prSet presAssocID="{06A99023-4BA3-435E-89BE-93C7E4630504}" presName="rootConnector" presStyleLbl="node2" presStyleIdx="0" presStyleCnt="4"/>
      <dgm:spPr/>
    </dgm:pt>
    <dgm:pt modelId="{B6936560-EE07-4F95-883A-438EEEFA5A57}" type="pres">
      <dgm:prSet presAssocID="{06A99023-4BA3-435E-89BE-93C7E4630504}" presName="hierChild4" presStyleCnt="0"/>
      <dgm:spPr/>
    </dgm:pt>
    <dgm:pt modelId="{EC866A81-DD57-43DB-8C8D-2B8C8EA71807}" type="pres">
      <dgm:prSet presAssocID="{06A99023-4BA3-435E-89BE-93C7E4630504}" presName="hierChild5" presStyleCnt="0"/>
      <dgm:spPr/>
    </dgm:pt>
    <dgm:pt modelId="{7346259A-2F9E-4D6B-821C-CFD0BCC4C0E9}" type="pres">
      <dgm:prSet presAssocID="{65AAC41F-3978-471E-BFD7-DFF0425030C6}" presName="Name37" presStyleLbl="parChTrans1D2" presStyleIdx="1" presStyleCnt="4"/>
      <dgm:spPr/>
    </dgm:pt>
    <dgm:pt modelId="{F9A15288-0052-42DA-8AD5-EBB6B6CFE012}" type="pres">
      <dgm:prSet presAssocID="{17D13F72-8198-4C58-A5D1-6F78B16D9D27}" presName="hierRoot2" presStyleCnt="0">
        <dgm:presLayoutVars>
          <dgm:hierBranch val="init"/>
        </dgm:presLayoutVars>
      </dgm:prSet>
      <dgm:spPr/>
    </dgm:pt>
    <dgm:pt modelId="{4D74FE44-6086-4693-A8A4-57DDC819503F}" type="pres">
      <dgm:prSet presAssocID="{17D13F72-8198-4C58-A5D1-6F78B16D9D27}" presName="rootComposite" presStyleCnt="0"/>
      <dgm:spPr/>
    </dgm:pt>
    <dgm:pt modelId="{ECA122FC-465C-4589-AAB6-49297733FE35}" type="pres">
      <dgm:prSet presAssocID="{17D13F72-8198-4C58-A5D1-6F78B16D9D27}" presName="rootText" presStyleLbl="node2" presStyleIdx="1" presStyleCnt="4">
        <dgm:presLayoutVars>
          <dgm:chPref val="3"/>
        </dgm:presLayoutVars>
      </dgm:prSet>
      <dgm:spPr/>
    </dgm:pt>
    <dgm:pt modelId="{182BFAB3-E9E5-4124-833D-19819A9C7DA9}" type="pres">
      <dgm:prSet presAssocID="{17D13F72-8198-4C58-A5D1-6F78B16D9D27}" presName="rootConnector" presStyleLbl="node2" presStyleIdx="1" presStyleCnt="4"/>
      <dgm:spPr/>
    </dgm:pt>
    <dgm:pt modelId="{AA12B22D-0B76-4563-9C41-7D07A5875166}" type="pres">
      <dgm:prSet presAssocID="{17D13F72-8198-4C58-A5D1-6F78B16D9D27}" presName="hierChild4" presStyleCnt="0"/>
      <dgm:spPr/>
    </dgm:pt>
    <dgm:pt modelId="{97512403-7DB0-4648-A3F5-AE4F5C700AEB}" type="pres">
      <dgm:prSet presAssocID="{17D13F72-8198-4C58-A5D1-6F78B16D9D27}" presName="hierChild5" presStyleCnt="0"/>
      <dgm:spPr/>
    </dgm:pt>
    <dgm:pt modelId="{3781A1B2-0F8D-47C6-8E39-EA37A9C437CB}" type="pres">
      <dgm:prSet presAssocID="{E2BD355F-767D-4CE8-8049-B41FE12E07BF}" presName="Name37" presStyleLbl="parChTrans1D2" presStyleIdx="2" presStyleCnt="4"/>
      <dgm:spPr/>
    </dgm:pt>
    <dgm:pt modelId="{CBCCCD96-5528-4612-B252-D7C9603D1C5B}" type="pres">
      <dgm:prSet presAssocID="{2E76C8F7-77C2-4888-94CF-1CE48141DA95}" presName="hierRoot2" presStyleCnt="0">
        <dgm:presLayoutVars>
          <dgm:hierBranch val="init"/>
        </dgm:presLayoutVars>
      </dgm:prSet>
      <dgm:spPr/>
    </dgm:pt>
    <dgm:pt modelId="{C4DB807B-449C-4906-93A8-C67C1C25422B}" type="pres">
      <dgm:prSet presAssocID="{2E76C8F7-77C2-4888-94CF-1CE48141DA95}" presName="rootComposite" presStyleCnt="0"/>
      <dgm:spPr/>
    </dgm:pt>
    <dgm:pt modelId="{BAB2E50A-F947-4D1D-B12A-AD155541FC6E}" type="pres">
      <dgm:prSet presAssocID="{2E76C8F7-77C2-4888-94CF-1CE48141DA95}" presName="rootText" presStyleLbl="node2" presStyleIdx="2" presStyleCnt="4">
        <dgm:presLayoutVars>
          <dgm:chPref val="3"/>
        </dgm:presLayoutVars>
      </dgm:prSet>
      <dgm:spPr/>
    </dgm:pt>
    <dgm:pt modelId="{39564EB5-A59B-4BF5-BC77-1A6DB9F47E2C}" type="pres">
      <dgm:prSet presAssocID="{2E76C8F7-77C2-4888-94CF-1CE48141DA95}" presName="rootConnector" presStyleLbl="node2" presStyleIdx="2" presStyleCnt="4"/>
      <dgm:spPr/>
    </dgm:pt>
    <dgm:pt modelId="{9E939E88-A05E-41AA-8666-3C159C088B3E}" type="pres">
      <dgm:prSet presAssocID="{2E76C8F7-77C2-4888-94CF-1CE48141DA95}" presName="hierChild4" presStyleCnt="0"/>
      <dgm:spPr/>
    </dgm:pt>
    <dgm:pt modelId="{31ED6156-E409-4501-8B3D-FC88F679928F}" type="pres">
      <dgm:prSet presAssocID="{2E76C8F7-77C2-4888-94CF-1CE48141DA95}" presName="hierChild5" presStyleCnt="0"/>
      <dgm:spPr/>
    </dgm:pt>
    <dgm:pt modelId="{18261B29-A5A8-49FD-BE61-9F57E2003CC3}" type="pres">
      <dgm:prSet presAssocID="{15A1CCBF-D5F1-4266-AC80-C47D9C80D43E}" presName="Name37" presStyleLbl="parChTrans1D2" presStyleIdx="3" presStyleCnt="4"/>
      <dgm:spPr/>
    </dgm:pt>
    <dgm:pt modelId="{1084DF4A-4802-4E5C-B9D0-0DF900FCAFAB}" type="pres">
      <dgm:prSet presAssocID="{80BD6D81-038A-4D16-9DF0-A4153E67E273}" presName="hierRoot2" presStyleCnt="0">
        <dgm:presLayoutVars>
          <dgm:hierBranch val="init"/>
        </dgm:presLayoutVars>
      </dgm:prSet>
      <dgm:spPr/>
    </dgm:pt>
    <dgm:pt modelId="{C4269DDD-FF44-4C35-A698-6DB34D0AAA25}" type="pres">
      <dgm:prSet presAssocID="{80BD6D81-038A-4D16-9DF0-A4153E67E273}" presName="rootComposite" presStyleCnt="0"/>
      <dgm:spPr/>
    </dgm:pt>
    <dgm:pt modelId="{9D1F4F8D-EC01-4253-99FB-5319B78AB12E}" type="pres">
      <dgm:prSet presAssocID="{80BD6D81-038A-4D16-9DF0-A4153E67E273}" presName="rootText" presStyleLbl="node2" presStyleIdx="3" presStyleCnt="4">
        <dgm:presLayoutVars>
          <dgm:chPref val="3"/>
        </dgm:presLayoutVars>
      </dgm:prSet>
      <dgm:spPr/>
    </dgm:pt>
    <dgm:pt modelId="{F467E865-1F3F-45CC-AA14-BC03E626258E}" type="pres">
      <dgm:prSet presAssocID="{80BD6D81-038A-4D16-9DF0-A4153E67E273}" presName="rootConnector" presStyleLbl="node2" presStyleIdx="3" presStyleCnt="4"/>
      <dgm:spPr/>
    </dgm:pt>
    <dgm:pt modelId="{6E8C1426-A0DC-4507-8DBB-E877C1894677}" type="pres">
      <dgm:prSet presAssocID="{80BD6D81-038A-4D16-9DF0-A4153E67E273}" presName="hierChild4" presStyleCnt="0"/>
      <dgm:spPr/>
    </dgm:pt>
    <dgm:pt modelId="{55FAD952-2E52-438E-9097-9AD626099C0B}" type="pres">
      <dgm:prSet presAssocID="{80BD6D81-038A-4D16-9DF0-A4153E67E273}" presName="hierChild5" presStyleCnt="0"/>
      <dgm:spPr/>
    </dgm:pt>
    <dgm:pt modelId="{D0252ADD-4880-4981-8792-C6A7BDCC3D6D}" type="pres">
      <dgm:prSet presAssocID="{E715F446-FDB2-4262-83FE-A1069253DFC0}" presName="hierChild3" presStyleCnt="0"/>
      <dgm:spPr/>
    </dgm:pt>
  </dgm:ptLst>
  <dgm:cxnLst>
    <dgm:cxn modelId="{D4765311-C747-4901-AD47-379C78F0E00B}" type="presOf" srcId="{D8F5CFA6-FCE2-4E80-9384-A9C43B735D84}" destId="{ED5F4EC1-5BD9-43DE-A9DA-2EBC75F0C623}" srcOrd="0" destOrd="0" presId="urn:microsoft.com/office/officeart/2005/8/layout/orgChart1"/>
    <dgm:cxn modelId="{24C1FF11-4886-4A70-A388-BFD6D6F42864}" srcId="{E715F446-FDB2-4262-83FE-A1069253DFC0}" destId="{80BD6D81-038A-4D16-9DF0-A4153E67E273}" srcOrd="3" destOrd="0" parTransId="{15A1CCBF-D5F1-4266-AC80-C47D9C80D43E}" sibTransId="{69BDBBAD-779F-47EF-8F0F-FE47D45B4953}"/>
    <dgm:cxn modelId="{F4F51216-0911-482D-A91E-A799B9C85F03}" type="presOf" srcId="{2E76C8F7-77C2-4888-94CF-1CE48141DA95}" destId="{BAB2E50A-F947-4D1D-B12A-AD155541FC6E}" srcOrd="0" destOrd="0" presId="urn:microsoft.com/office/officeart/2005/8/layout/orgChart1"/>
    <dgm:cxn modelId="{E718E61C-46B7-4ABD-94B1-2198C6E9B776}" type="presOf" srcId="{06A99023-4BA3-435E-89BE-93C7E4630504}" destId="{D7EF93F4-193F-42E4-8677-AB4733BF0758}" srcOrd="1" destOrd="0" presId="urn:microsoft.com/office/officeart/2005/8/layout/orgChart1"/>
    <dgm:cxn modelId="{B7185B34-061E-4EA8-989E-E8E96FB1D929}" type="presOf" srcId="{E715F446-FDB2-4262-83FE-A1069253DFC0}" destId="{27933E45-DBD5-4AB5-851C-3FF478C899D2}" srcOrd="0" destOrd="0" presId="urn:microsoft.com/office/officeart/2005/8/layout/orgChart1"/>
    <dgm:cxn modelId="{5F73F840-1372-4DDE-B66E-17D15EBA4343}" type="presOf" srcId="{80BD6D81-038A-4D16-9DF0-A4153E67E273}" destId="{F467E865-1F3F-45CC-AA14-BC03E626258E}" srcOrd="1" destOrd="0" presId="urn:microsoft.com/office/officeart/2005/8/layout/orgChart1"/>
    <dgm:cxn modelId="{1C5CB749-71FD-4571-8288-AFE58DDADA27}" srcId="{CFAB00FE-6854-4D6B-829C-37CCA9F1CB0C}" destId="{E715F446-FDB2-4262-83FE-A1069253DFC0}" srcOrd="0" destOrd="0" parTransId="{A1B85781-777D-4057-8EA9-B9E4DBA99891}" sibTransId="{488476E7-CA03-4A2C-8881-A6360E02524B}"/>
    <dgm:cxn modelId="{16E1D84E-20B5-4C7B-A131-DEC5ABA3AEB2}" srcId="{E715F446-FDB2-4262-83FE-A1069253DFC0}" destId="{06A99023-4BA3-435E-89BE-93C7E4630504}" srcOrd="0" destOrd="0" parTransId="{D8F5CFA6-FCE2-4E80-9384-A9C43B735D84}" sibTransId="{9C033B72-E658-44D6-BCA1-AD7418A4C35E}"/>
    <dgm:cxn modelId="{F0074A79-C723-427F-80C9-D34824EBB83C}" type="presOf" srcId="{E715F446-FDB2-4262-83FE-A1069253DFC0}" destId="{809ADCDE-E8DE-434A-B078-C29A00479B08}" srcOrd="1" destOrd="0" presId="urn:microsoft.com/office/officeart/2005/8/layout/orgChart1"/>
    <dgm:cxn modelId="{7E0C4291-484F-4867-85E1-0819D667C2B1}" type="presOf" srcId="{E2BD355F-767D-4CE8-8049-B41FE12E07BF}" destId="{3781A1B2-0F8D-47C6-8E39-EA37A9C437CB}" srcOrd="0" destOrd="0" presId="urn:microsoft.com/office/officeart/2005/8/layout/orgChart1"/>
    <dgm:cxn modelId="{6C3D18A3-CE4D-4114-ACAA-22318F11537A}" type="presOf" srcId="{17D13F72-8198-4C58-A5D1-6F78B16D9D27}" destId="{ECA122FC-465C-4589-AAB6-49297733FE35}" srcOrd="0" destOrd="0" presId="urn:microsoft.com/office/officeart/2005/8/layout/orgChart1"/>
    <dgm:cxn modelId="{474ACEA8-A5C4-4B69-971A-C7753A69BE71}" type="presOf" srcId="{80BD6D81-038A-4D16-9DF0-A4153E67E273}" destId="{9D1F4F8D-EC01-4253-99FB-5319B78AB12E}" srcOrd="0" destOrd="0" presId="urn:microsoft.com/office/officeart/2005/8/layout/orgChart1"/>
    <dgm:cxn modelId="{3FB905AD-E037-4DBC-AB1D-BDED933D4C25}" type="presOf" srcId="{15A1CCBF-D5F1-4266-AC80-C47D9C80D43E}" destId="{18261B29-A5A8-49FD-BE61-9F57E2003CC3}" srcOrd="0" destOrd="0" presId="urn:microsoft.com/office/officeart/2005/8/layout/orgChart1"/>
    <dgm:cxn modelId="{998B23BF-12BA-4B89-8103-D02C122C294B}" type="presOf" srcId="{17D13F72-8198-4C58-A5D1-6F78B16D9D27}" destId="{182BFAB3-E9E5-4124-833D-19819A9C7DA9}" srcOrd="1" destOrd="0" presId="urn:microsoft.com/office/officeart/2005/8/layout/orgChart1"/>
    <dgm:cxn modelId="{922A33D6-4208-4A60-8BC0-D703CCE67EED}" type="presOf" srcId="{CFAB00FE-6854-4D6B-829C-37CCA9F1CB0C}" destId="{4603EE21-2303-4BE7-9105-92F81568F0A9}" srcOrd="0" destOrd="0" presId="urn:microsoft.com/office/officeart/2005/8/layout/orgChart1"/>
    <dgm:cxn modelId="{13AAD5DC-2332-4BFF-A436-01C99B7234A0}" srcId="{E715F446-FDB2-4262-83FE-A1069253DFC0}" destId="{17D13F72-8198-4C58-A5D1-6F78B16D9D27}" srcOrd="1" destOrd="0" parTransId="{65AAC41F-3978-471E-BFD7-DFF0425030C6}" sibTransId="{740E50FD-30E9-425B-982D-3921E6B2FCE1}"/>
    <dgm:cxn modelId="{565AFADE-CF11-4F0C-9A8D-463338D78687}" type="presOf" srcId="{2E76C8F7-77C2-4888-94CF-1CE48141DA95}" destId="{39564EB5-A59B-4BF5-BC77-1A6DB9F47E2C}" srcOrd="1" destOrd="0" presId="urn:microsoft.com/office/officeart/2005/8/layout/orgChart1"/>
    <dgm:cxn modelId="{95196DE7-93FB-4B5E-90B9-88B6D0D94DF5}" srcId="{E715F446-FDB2-4262-83FE-A1069253DFC0}" destId="{2E76C8F7-77C2-4888-94CF-1CE48141DA95}" srcOrd="2" destOrd="0" parTransId="{E2BD355F-767D-4CE8-8049-B41FE12E07BF}" sibTransId="{6BF84709-DD17-4838-87D1-2044A8D84360}"/>
    <dgm:cxn modelId="{A4CF75ED-D930-41E1-B273-C82A217C6BC4}" type="presOf" srcId="{06A99023-4BA3-435E-89BE-93C7E4630504}" destId="{77E70C71-7896-4430-A095-80C7704967AE}" srcOrd="0" destOrd="0" presId="urn:microsoft.com/office/officeart/2005/8/layout/orgChart1"/>
    <dgm:cxn modelId="{5FFC97F8-54AC-4B22-87F6-0710A7E60C11}" type="presOf" srcId="{65AAC41F-3978-471E-BFD7-DFF0425030C6}" destId="{7346259A-2F9E-4D6B-821C-CFD0BCC4C0E9}" srcOrd="0" destOrd="0" presId="urn:microsoft.com/office/officeart/2005/8/layout/orgChart1"/>
    <dgm:cxn modelId="{FD380597-57FE-4BE5-8604-BEABD8E1B006}" type="presParOf" srcId="{4603EE21-2303-4BE7-9105-92F81568F0A9}" destId="{030F62C8-52DF-4732-ABFA-1622F89C9922}" srcOrd="0" destOrd="0" presId="urn:microsoft.com/office/officeart/2005/8/layout/orgChart1"/>
    <dgm:cxn modelId="{7DEF79F0-2FD3-413B-9BF5-5A4279CBCEFF}" type="presParOf" srcId="{030F62C8-52DF-4732-ABFA-1622F89C9922}" destId="{331C51C4-3640-41FB-BEB8-F74141A4DAC0}" srcOrd="0" destOrd="0" presId="urn:microsoft.com/office/officeart/2005/8/layout/orgChart1"/>
    <dgm:cxn modelId="{FA44BCC2-B9C2-4CEA-A8FE-AF53F1EC5793}" type="presParOf" srcId="{331C51C4-3640-41FB-BEB8-F74141A4DAC0}" destId="{27933E45-DBD5-4AB5-851C-3FF478C899D2}" srcOrd="0" destOrd="0" presId="urn:microsoft.com/office/officeart/2005/8/layout/orgChart1"/>
    <dgm:cxn modelId="{1323F2AE-4FE0-473A-A327-D4FDBEFE9C6D}" type="presParOf" srcId="{331C51C4-3640-41FB-BEB8-F74141A4DAC0}" destId="{809ADCDE-E8DE-434A-B078-C29A00479B08}" srcOrd="1" destOrd="0" presId="urn:microsoft.com/office/officeart/2005/8/layout/orgChart1"/>
    <dgm:cxn modelId="{A4445184-3E31-468B-8260-A72D8F750ED0}" type="presParOf" srcId="{030F62C8-52DF-4732-ABFA-1622F89C9922}" destId="{F0E34166-6AB6-4D4F-8D88-0C1F876CEFFC}" srcOrd="1" destOrd="0" presId="urn:microsoft.com/office/officeart/2005/8/layout/orgChart1"/>
    <dgm:cxn modelId="{CFA2EC35-0900-4F79-8F25-34EA7BB4B938}" type="presParOf" srcId="{F0E34166-6AB6-4D4F-8D88-0C1F876CEFFC}" destId="{ED5F4EC1-5BD9-43DE-A9DA-2EBC75F0C623}" srcOrd="0" destOrd="0" presId="urn:microsoft.com/office/officeart/2005/8/layout/orgChart1"/>
    <dgm:cxn modelId="{900E658B-AEFA-4221-BE50-A7C1AF0E5D32}" type="presParOf" srcId="{F0E34166-6AB6-4D4F-8D88-0C1F876CEFFC}" destId="{FDEE423F-DE3A-4B59-B2EF-284D06303E7C}" srcOrd="1" destOrd="0" presId="urn:microsoft.com/office/officeart/2005/8/layout/orgChart1"/>
    <dgm:cxn modelId="{EDEB3002-7FEF-4E35-94FE-571D2A8FD66B}" type="presParOf" srcId="{FDEE423F-DE3A-4B59-B2EF-284D06303E7C}" destId="{573582E5-F87E-4B55-9ECA-EB159A3E5873}" srcOrd="0" destOrd="0" presId="urn:microsoft.com/office/officeart/2005/8/layout/orgChart1"/>
    <dgm:cxn modelId="{4B55E044-E643-4C54-97F9-1544369A7A71}" type="presParOf" srcId="{573582E5-F87E-4B55-9ECA-EB159A3E5873}" destId="{77E70C71-7896-4430-A095-80C7704967AE}" srcOrd="0" destOrd="0" presId="urn:microsoft.com/office/officeart/2005/8/layout/orgChart1"/>
    <dgm:cxn modelId="{0BFFDFA0-5F44-4F54-9880-4B9D73822207}" type="presParOf" srcId="{573582E5-F87E-4B55-9ECA-EB159A3E5873}" destId="{D7EF93F4-193F-42E4-8677-AB4733BF0758}" srcOrd="1" destOrd="0" presId="urn:microsoft.com/office/officeart/2005/8/layout/orgChart1"/>
    <dgm:cxn modelId="{26042ABF-CCD1-4026-900F-CC21787B951E}" type="presParOf" srcId="{FDEE423F-DE3A-4B59-B2EF-284D06303E7C}" destId="{B6936560-EE07-4F95-883A-438EEEFA5A57}" srcOrd="1" destOrd="0" presId="urn:microsoft.com/office/officeart/2005/8/layout/orgChart1"/>
    <dgm:cxn modelId="{7B70DAE0-4573-4B67-A40A-2632E89CDE15}" type="presParOf" srcId="{FDEE423F-DE3A-4B59-B2EF-284D06303E7C}" destId="{EC866A81-DD57-43DB-8C8D-2B8C8EA71807}" srcOrd="2" destOrd="0" presId="urn:microsoft.com/office/officeart/2005/8/layout/orgChart1"/>
    <dgm:cxn modelId="{A5BE58E6-3AA3-46B2-A6B5-02EF8122523E}" type="presParOf" srcId="{F0E34166-6AB6-4D4F-8D88-0C1F876CEFFC}" destId="{7346259A-2F9E-4D6B-821C-CFD0BCC4C0E9}" srcOrd="2" destOrd="0" presId="urn:microsoft.com/office/officeart/2005/8/layout/orgChart1"/>
    <dgm:cxn modelId="{86CF5DC1-7727-4742-922A-073A9E86940E}" type="presParOf" srcId="{F0E34166-6AB6-4D4F-8D88-0C1F876CEFFC}" destId="{F9A15288-0052-42DA-8AD5-EBB6B6CFE012}" srcOrd="3" destOrd="0" presId="urn:microsoft.com/office/officeart/2005/8/layout/orgChart1"/>
    <dgm:cxn modelId="{644E2FDB-03DE-4042-B805-357EED2544D4}" type="presParOf" srcId="{F9A15288-0052-42DA-8AD5-EBB6B6CFE012}" destId="{4D74FE44-6086-4693-A8A4-57DDC819503F}" srcOrd="0" destOrd="0" presId="urn:microsoft.com/office/officeart/2005/8/layout/orgChart1"/>
    <dgm:cxn modelId="{C9A29FAA-3C09-4688-903F-0CCAC04B28DF}" type="presParOf" srcId="{4D74FE44-6086-4693-A8A4-57DDC819503F}" destId="{ECA122FC-465C-4589-AAB6-49297733FE35}" srcOrd="0" destOrd="0" presId="urn:microsoft.com/office/officeart/2005/8/layout/orgChart1"/>
    <dgm:cxn modelId="{F27F8F4A-9CE7-44CA-AD7C-12456C3E94E8}" type="presParOf" srcId="{4D74FE44-6086-4693-A8A4-57DDC819503F}" destId="{182BFAB3-E9E5-4124-833D-19819A9C7DA9}" srcOrd="1" destOrd="0" presId="urn:microsoft.com/office/officeart/2005/8/layout/orgChart1"/>
    <dgm:cxn modelId="{7C23357A-EEAD-4E4D-90F6-28FB8DAAB560}" type="presParOf" srcId="{F9A15288-0052-42DA-8AD5-EBB6B6CFE012}" destId="{AA12B22D-0B76-4563-9C41-7D07A5875166}" srcOrd="1" destOrd="0" presId="urn:microsoft.com/office/officeart/2005/8/layout/orgChart1"/>
    <dgm:cxn modelId="{169B4790-2533-45F4-A153-09FB9F9507B4}" type="presParOf" srcId="{F9A15288-0052-42DA-8AD5-EBB6B6CFE012}" destId="{97512403-7DB0-4648-A3F5-AE4F5C700AEB}" srcOrd="2" destOrd="0" presId="urn:microsoft.com/office/officeart/2005/8/layout/orgChart1"/>
    <dgm:cxn modelId="{D439DE06-DC63-4736-8CB8-BB31A71B3E36}" type="presParOf" srcId="{F0E34166-6AB6-4D4F-8D88-0C1F876CEFFC}" destId="{3781A1B2-0F8D-47C6-8E39-EA37A9C437CB}" srcOrd="4" destOrd="0" presId="urn:microsoft.com/office/officeart/2005/8/layout/orgChart1"/>
    <dgm:cxn modelId="{C64B9039-2A36-4C79-A6B2-8EA5D44B74DD}" type="presParOf" srcId="{F0E34166-6AB6-4D4F-8D88-0C1F876CEFFC}" destId="{CBCCCD96-5528-4612-B252-D7C9603D1C5B}" srcOrd="5" destOrd="0" presId="urn:microsoft.com/office/officeart/2005/8/layout/orgChart1"/>
    <dgm:cxn modelId="{5F855AB0-94E6-4A93-9EA3-9678CDCE8B64}" type="presParOf" srcId="{CBCCCD96-5528-4612-B252-D7C9603D1C5B}" destId="{C4DB807B-449C-4906-93A8-C67C1C25422B}" srcOrd="0" destOrd="0" presId="urn:microsoft.com/office/officeart/2005/8/layout/orgChart1"/>
    <dgm:cxn modelId="{35CC1520-A546-406C-9463-3F7303A02844}" type="presParOf" srcId="{C4DB807B-449C-4906-93A8-C67C1C25422B}" destId="{BAB2E50A-F947-4D1D-B12A-AD155541FC6E}" srcOrd="0" destOrd="0" presId="urn:microsoft.com/office/officeart/2005/8/layout/orgChart1"/>
    <dgm:cxn modelId="{BDCE3B36-3687-45B7-8ED8-2555F115260C}" type="presParOf" srcId="{C4DB807B-449C-4906-93A8-C67C1C25422B}" destId="{39564EB5-A59B-4BF5-BC77-1A6DB9F47E2C}" srcOrd="1" destOrd="0" presId="urn:microsoft.com/office/officeart/2005/8/layout/orgChart1"/>
    <dgm:cxn modelId="{4771283C-700C-4224-8AE5-6D07FBDCC7BA}" type="presParOf" srcId="{CBCCCD96-5528-4612-B252-D7C9603D1C5B}" destId="{9E939E88-A05E-41AA-8666-3C159C088B3E}" srcOrd="1" destOrd="0" presId="urn:microsoft.com/office/officeart/2005/8/layout/orgChart1"/>
    <dgm:cxn modelId="{4117E711-EA74-4E1B-9D21-8BA60327B11C}" type="presParOf" srcId="{CBCCCD96-5528-4612-B252-D7C9603D1C5B}" destId="{31ED6156-E409-4501-8B3D-FC88F679928F}" srcOrd="2" destOrd="0" presId="urn:microsoft.com/office/officeart/2005/8/layout/orgChart1"/>
    <dgm:cxn modelId="{7130C3C8-EDB2-41A4-B4F3-761F851FD408}" type="presParOf" srcId="{F0E34166-6AB6-4D4F-8D88-0C1F876CEFFC}" destId="{18261B29-A5A8-49FD-BE61-9F57E2003CC3}" srcOrd="6" destOrd="0" presId="urn:microsoft.com/office/officeart/2005/8/layout/orgChart1"/>
    <dgm:cxn modelId="{C95931BB-1715-450B-B835-4238A3AB680B}" type="presParOf" srcId="{F0E34166-6AB6-4D4F-8D88-0C1F876CEFFC}" destId="{1084DF4A-4802-4E5C-B9D0-0DF900FCAFAB}" srcOrd="7" destOrd="0" presId="urn:microsoft.com/office/officeart/2005/8/layout/orgChart1"/>
    <dgm:cxn modelId="{8B2CBF24-470D-43B7-A63D-2B6C9C511ECC}" type="presParOf" srcId="{1084DF4A-4802-4E5C-B9D0-0DF900FCAFAB}" destId="{C4269DDD-FF44-4C35-A698-6DB34D0AAA25}" srcOrd="0" destOrd="0" presId="urn:microsoft.com/office/officeart/2005/8/layout/orgChart1"/>
    <dgm:cxn modelId="{24388F50-1E6B-4F04-8FF9-0CE67681A10F}" type="presParOf" srcId="{C4269DDD-FF44-4C35-A698-6DB34D0AAA25}" destId="{9D1F4F8D-EC01-4253-99FB-5319B78AB12E}" srcOrd="0" destOrd="0" presId="urn:microsoft.com/office/officeart/2005/8/layout/orgChart1"/>
    <dgm:cxn modelId="{12006524-8A3C-45ED-AB23-A63BF7EBBDF0}" type="presParOf" srcId="{C4269DDD-FF44-4C35-A698-6DB34D0AAA25}" destId="{F467E865-1F3F-45CC-AA14-BC03E626258E}" srcOrd="1" destOrd="0" presId="urn:microsoft.com/office/officeart/2005/8/layout/orgChart1"/>
    <dgm:cxn modelId="{302902FC-FF9A-4E77-8959-F6DD51016DE7}" type="presParOf" srcId="{1084DF4A-4802-4E5C-B9D0-0DF900FCAFAB}" destId="{6E8C1426-A0DC-4507-8DBB-E877C1894677}" srcOrd="1" destOrd="0" presId="urn:microsoft.com/office/officeart/2005/8/layout/orgChart1"/>
    <dgm:cxn modelId="{D3719D05-B343-449B-9090-51B40AC19FFF}" type="presParOf" srcId="{1084DF4A-4802-4E5C-B9D0-0DF900FCAFAB}" destId="{55FAD952-2E52-438E-9097-9AD626099C0B}" srcOrd="2" destOrd="0" presId="urn:microsoft.com/office/officeart/2005/8/layout/orgChart1"/>
    <dgm:cxn modelId="{9864AE9F-C6ED-40CD-8D54-8F73DE45CD9F}" type="presParOf" srcId="{030F62C8-52DF-4732-ABFA-1622F89C9922}" destId="{D0252ADD-4880-4981-8792-C6A7BDCC3D6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261B29-A5A8-49FD-BE61-9F57E2003CC3}">
      <dsp:nvSpPr>
        <dsp:cNvPr id="0" name=""/>
        <dsp:cNvSpPr/>
      </dsp:nvSpPr>
      <dsp:spPr>
        <a:xfrm>
          <a:off x="4800600" y="1839887"/>
          <a:ext cx="3759859" cy="435025"/>
        </a:xfrm>
        <a:custGeom>
          <a:avLst/>
          <a:gdLst/>
          <a:ahLst/>
          <a:cxnLst/>
          <a:rect l="0" t="0" r="0" b="0"/>
          <a:pathLst>
            <a:path>
              <a:moveTo>
                <a:pt x="0" y="0"/>
              </a:moveTo>
              <a:lnTo>
                <a:pt x="0" y="217512"/>
              </a:lnTo>
              <a:lnTo>
                <a:pt x="3759859" y="217512"/>
              </a:lnTo>
              <a:lnTo>
                <a:pt x="3759859" y="43502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81A1B2-0F8D-47C6-8E39-EA37A9C437CB}">
      <dsp:nvSpPr>
        <dsp:cNvPr id="0" name=""/>
        <dsp:cNvSpPr/>
      </dsp:nvSpPr>
      <dsp:spPr>
        <a:xfrm>
          <a:off x="4800600" y="1839887"/>
          <a:ext cx="1253286" cy="435025"/>
        </a:xfrm>
        <a:custGeom>
          <a:avLst/>
          <a:gdLst/>
          <a:ahLst/>
          <a:cxnLst/>
          <a:rect l="0" t="0" r="0" b="0"/>
          <a:pathLst>
            <a:path>
              <a:moveTo>
                <a:pt x="0" y="0"/>
              </a:moveTo>
              <a:lnTo>
                <a:pt x="0" y="217512"/>
              </a:lnTo>
              <a:lnTo>
                <a:pt x="1253286" y="217512"/>
              </a:lnTo>
              <a:lnTo>
                <a:pt x="1253286" y="43502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46259A-2F9E-4D6B-821C-CFD0BCC4C0E9}">
      <dsp:nvSpPr>
        <dsp:cNvPr id="0" name=""/>
        <dsp:cNvSpPr/>
      </dsp:nvSpPr>
      <dsp:spPr>
        <a:xfrm>
          <a:off x="3547313" y="1839887"/>
          <a:ext cx="1253286" cy="435025"/>
        </a:xfrm>
        <a:custGeom>
          <a:avLst/>
          <a:gdLst/>
          <a:ahLst/>
          <a:cxnLst/>
          <a:rect l="0" t="0" r="0" b="0"/>
          <a:pathLst>
            <a:path>
              <a:moveTo>
                <a:pt x="1253286" y="0"/>
              </a:moveTo>
              <a:lnTo>
                <a:pt x="1253286" y="217512"/>
              </a:lnTo>
              <a:lnTo>
                <a:pt x="0" y="217512"/>
              </a:lnTo>
              <a:lnTo>
                <a:pt x="0" y="43502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5F4EC1-5BD9-43DE-A9DA-2EBC75F0C623}">
      <dsp:nvSpPr>
        <dsp:cNvPr id="0" name=""/>
        <dsp:cNvSpPr/>
      </dsp:nvSpPr>
      <dsp:spPr>
        <a:xfrm>
          <a:off x="1040740" y="1839887"/>
          <a:ext cx="3759859" cy="435025"/>
        </a:xfrm>
        <a:custGeom>
          <a:avLst/>
          <a:gdLst/>
          <a:ahLst/>
          <a:cxnLst/>
          <a:rect l="0" t="0" r="0" b="0"/>
          <a:pathLst>
            <a:path>
              <a:moveTo>
                <a:pt x="3759859" y="0"/>
              </a:moveTo>
              <a:lnTo>
                <a:pt x="3759859" y="217512"/>
              </a:lnTo>
              <a:lnTo>
                <a:pt x="0" y="217512"/>
              </a:lnTo>
              <a:lnTo>
                <a:pt x="0" y="43502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933E45-DBD5-4AB5-851C-3FF478C899D2}">
      <dsp:nvSpPr>
        <dsp:cNvPr id="0" name=""/>
        <dsp:cNvSpPr/>
      </dsp:nvSpPr>
      <dsp:spPr>
        <a:xfrm>
          <a:off x="3764826" y="804113"/>
          <a:ext cx="2071547" cy="1035773"/>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CEO: Salman Tipu</a:t>
          </a:r>
        </a:p>
      </dsp:txBody>
      <dsp:txXfrm>
        <a:off x="3764826" y="804113"/>
        <a:ext cx="2071547" cy="1035773"/>
      </dsp:txXfrm>
    </dsp:sp>
    <dsp:sp modelId="{77E70C71-7896-4430-A095-80C7704967AE}">
      <dsp:nvSpPr>
        <dsp:cNvPr id="0" name=""/>
        <dsp:cNvSpPr/>
      </dsp:nvSpPr>
      <dsp:spPr>
        <a:xfrm>
          <a:off x="4966" y="2274912"/>
          <a:ext cx="2071547" cy="1035773"/>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CFO: Usama Tariq</a:t>
          </a:r>
        </a:p>
      </dsp:txBody>
      <dsp:txXfrm>
        <a:off x="4966" y="2274912"/>
        <a:ext cx="2071547" cy="1035773"/>
      </dsp:txXfrm>
    </dsp:sp>
    <dsp:sp modelId="{ECA122FC-465C-4589-AAB6-49297733FE35}">
      <dsp:nvSpPr>
        <dsp:cNvPr id="0" name=""/>
        <dsp:cNvSpPr/>
      </dsp:nvSpPr>
      <dsp:spPr>
        <a:xfrm>
          <a:off x="2511539" y="2274912"/>
          <a:ext cx="2071547" cy="1035773"/>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CPO: Zia Idrees</a:t>
          </a:r>
        </a:p>
      </dsp:txBody>
      <dsp:txXfrm>
        <a:off x="2511539" y="2274912"/>
        <a:ext cx="2071547" cy="1035773"/>
      </dsp:txXfrm>
    </dsp:sp>
    <dsp:sp modelId="{BAB2E50A-F947-4D1D-B12A-AD155541FC6E}">
      <dsp:nvSpPr>
        <dsp:cNvPr id="0" name=""/>
        <dsp:cNvSpPr/>
      </dsp:nvSpPr>
      <dsp:spPr>
        <a:xfrm>
          <a:off x="5018112" y="2274912"/>
          <a:ext cx="2071547" cy="1035773"/>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CTO: Waqas Wasi</a:t>
          </a:r>
        </a:p>
      </dsp:txBody>
      <dsp:txXfrm>
        <a:off x="5018112" y="2274912"/>
        <a:ext cx="2071547" cy="1035773"/>
      </dsp:txXfrm>
    </dsp:sp>
    <dsp:sp modelId="{9D1F4F8D-EC01-4253-99FB-5319B78AB12E}">
      <dsp:nvSpPr>
        <dsp:cNvPr id="0" name=""/>
        <dsp:cNvSpPr/>
      </dsp:nvSpPr>
      <dsp:spPr>
        <a:xfrm>
          <a:off x="7524685" y="2274912"/>
          <a:ext cx="2071547" cy="1035773"/>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CMO: Ejaz ul Hassan</a:t>
          </a:r>
        </a:p>
      </dsp:txBody>
      <dsp:txXfrm>
        <a:off x="7524685" y="2274912"/>
        <a:ext cx="2071547" cy="103577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DD71D7-55AC-46BD-81B3-09AB2F9EFBD8}" type="datetimeFigureOut">
              <a:rPr lang="en-US" smtClean="0"/>
              <a:t>5/17/2023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40BD58-3BFF-4EAF-BB8B-AC67FE801E47}" type="slidenum">
              <a:rPr lang="en-US" smtClean="0"/>
              <a:t>‹#›</a:t>
            </a:fld>
            <a:endParaRPr lang="en-US"/>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9424F-BB59-4F4E-9822-4CA3E770FFD2}" type="datetimeFigureOut">
              <a:rPr lang="en-US" smtClean="0"/>
              <a:t>5/16/2023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22CDD-9D6C-4F63-9EC2-648226624108}" type="slidenum">
              <a:rPr lang="en-US" smtClean="0"/>
              <a:t>‹#›</a:t>
            </a:fld>
            <a:endParaRPr lang="en-US"/>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606040"/>
            <a:ext cx="10058400" cy="2743200"/>
          </a:xfrm>
        </p:spPr>
        <p:txBody>
          <a:bodyPr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r>
              <a:rPr lang="en-US"/>
              <a:t>Click to edit Master title style</a:t>
            </a:r>
          </a:p>
        </p:txBody>
      </p:sp>
      <p:sp>
        <p:nvSpPr>
          <p:cNvPr id="3" name="Subtitle 2"/>
          <p:cNvSpPr>
            <a:spLocks noGrp="1"/>
          </p:cNvSpPr>
          <p:nvPr>
            <p:ph type="subTitle" idx="1"/>
          </p:nvPr>
        </p:nvSpPr>
        <p:spPr>
          <a:xfrm>
            <a:off x="1066800" y="5360437"/>
            <a:ext cx="10058400" cy="365760"/>
          </a:xfrm>
        </p:spPr>
        <p:txBody>
          <a:bodyPr>
            <a:normAutofit/>
          </a:bodyPr>
          <a:lstStyle>
            <a:lvl1pPr marL="0" indent="0" algn="l">
              <a:spcBef>
                <a:spcPts val="0"/>
              </a:spcBef>
              <a:buNone/>
              <a:defRPr sz="2000" b="1" cap="all" baseline="0">
                <a:solidFill>
                  <a:schemeClr val="accent1">
                    <a:lumMod val="7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C9872EE9-AF66-483C-961F-59B9F002993E}" type="datetime1">
              <a:rPr lang="en-US" smtClean="0"/>
              <a:pPr/>
              <a:t>5/16/2023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5000" y="382230"/>
            <a:ext cx="1371600" cy="55613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400" y="382230"/>
            <a:ext cx="7863840" cy="556137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C7BEAFD5-7FA3-40FB-875B-457FB46B25A4}" type="datetime1">
              <a:rPr lang="en-US" smtClean="0"/>
              <a:pPr/>
              <a:t>5/16/2023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89AD63E2-E931-4653-BB33-A910E07D11B2}" type="datetime1">
              <a:rPr lang="en-US" smtClean="0"/>
              <a:pPr/>
              <a:t>5/16/2023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565829"/>
            <a:ext cx="5943600" cy="4114800"/>
          </a:xfrm>
        </p:spPr>
        <p:txBody>
          <a:bodyPr anchor="b">
            <a:normAutofit/>
          </a:bodyPr>
          <a:lstStyle>
            <a:lvl1pPr>
              <a:lnSpc>
                <a:spcPct val="80000"/>
              </a:lnSpc>
              <a:defRPr sz="5400">
                <a:effectLst>
                  <a:outerShdw blurRad="38100" dist="25400" dir="18900000" algn="bl" rotWithShape="0">
                    <a:schemeClr val="bg1">
                      <a:alpha val="80000"/>
                    </a:schemeClr>
                  </a:outerShdw>
                </a:effectLst>
              </a:defRPr>
            </a:lvl1pPr>
          </a:lstStyle>
          <a:p>
            <a:r>
              <a:rPr lang="en-US"/>
              <a:t>Click to edit Master title style</a:t>
            </a:r>
          </a:p>
        </p:txBody>
      </p:sp>
      <p:sp>
        <p:nvSpPr>
          <p:cNvPr id="3" name="Text Placeholder 2"/>
          <p:cNvSpPr>
            <a:spLocks noGrp="1"/>
          </p:cNvSpPr>
          <p:nvPr>
            <p:ph type="body" idx="1"/>
          </p:nvPr>
        </p:nvSpPr>
        <p:spPr>
          <a:xfrm>
            <a:off x="1066801" y="5682343"/>
            <a:ext cx="5943600" cy="410547"/>
          </a:xfrm>
        </p:spPr>
        <p:txBody>
          <a:bodyPr>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9" name="Rectangle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1948" y="283"/>
            <a:ext cx="4427508" cy="6856286"/>
          </a:xfrm>
          <a:prstGeom prst="rect">
            <a:avLst/>
          </a:prstGeom>
        </p:spPr>
      </p:pic>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199"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C9EA1F43-559A-4B47-A959-EFB6142CA3A9}" type="datetime1">
              <a:rPr lang="en-US" smtClean="0"/>
              <a:pPr/>
              <a:t>5/16/2023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67628"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69152"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a footer</a:t>
            </a:r>
          </a:p>
        </p:txBody>
      </p:sp>
      <p:sp>
        <p:nvSpPr>
          <p:cNvPr id="7" name="Date Placeholder 6"/>
          <p:cNvSpPr>
            <a:spLocks noGrp="1"/>
          </p:cNvSpPr>
          <p:nvPr>
            <p:ph type="dt" sz="half" idx="10"/>
          </p:nvPr>
        </p:nvSpPr>
        <p:spPr/>
        <p:txBody>
          <a:bodyPr/>
          <a:lstStyle/>
          <a:p>
            <a:fld id="{F1261AED-24AE-4AC7-940D-F7106D2788A3}" type="datetime1">
              <a:rPr lang="en-US" smtClean="0"/>
              <a:pPr/>
              <a:t>5/16/2023</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Add a footer</a:t>
            </a:r>
          </a:p>
        </p:txBody>
      </p:sp>
      <p:sp>
        <p:nvSpPr>
          <p:cNvPr id="3" name="Date Placeholder 2"/>
          <p:cNvSpPr>
            <a:spLocks noGrp="1"/>
          </p:cNvSpPr>
          <p:nvPr>
            <p:ph type="dt" sz="half" idx="10"/>
          </p:nvPr>
        </p:nvSpPr>
        <p:spPr/>
        <p:txBody>
          <a:bodyPr/>
          <a:lstStyle/>
          <a:p>
            <a:fld id="{EC425771-5E10-4A19-AB0E-909293152332}" type="datetime1">
              <a:rPr lang="en-US" smtClean="0"/>
              <a:pPr/>
              <a:t>5/16/2023</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Add a footer</a:t>
            </a:r>
          </a:p>
        </p:txBody>
      </p:sp>
      <p:sp>
        <p:nvSpPr>
          <p:cNvPr id="2" name="Date Placeholder 1"/>
          <p:cNvSpPr>
            <a:spLocks noGrp="1"/>
          </p:cNvSpPr>
          <p:nvPr>
            <p:ph type="dt" sz="half" idx="10"/>
          </p:nvPr>
        </p:nvSpPr>
        <p:spPr/>
        <p:txBody>
          <a:bodyPr/>
          <a:lstStyle/>
          <a:p>
            <a:fld id="{03606FD5-B03F-45D5-A178-114C548C0032}" type="datetime1">
              <a:rPr lang="en-US" smtClean="0"/>
              <a:pPr/>
              <a:t>5/16/2023</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1" y="2514600"/>
            <a:ext cx="3474720" cy="1600200"/>
          </a:xfrm>
        </p:spPr>
        <p:txBody>
          <a:bodyPr anchor="b"/>
          <a:lstStyle>
            <a:lvl1pPr>
              <a:defRPr sz="3200">
                <a:solidFill>
                  <a:schemeClr val="accent1">
                    <a:lumMod val="75000"/>
                  </a:schemeClr>
                </a:solidFill>
              </a:defRPr>
            </a:lvl1pPr>
          </a:lstStyle>
          <a:p>
            <a:r>
              <a:rPr lang="en-US"/>
              <a:t>Click to edit Master title style</a:t>
            </a:r>
          </a:p>
        </p:txBody>
      </p:sp>
      <p:sp>
        <p:nvSpPr>
          <p:cNvPr id="3" name="Content Placeholder 2"/>
          <p:cNvSpPr>
            <a:spLocks noGrp="1"/>
          </p:cNvSpPr>
          <p:nvPr>
            <p:ph idx="1"/>
          </p:nvPr>
        </p:nvSpPr>
        <p:spPr>
          <a:xfrm>
            <a:off x="790302" y="685800"/>
            <a:ext cx="612648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Rectangle 9"/>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E8B012C0-B102-441D-AA86-2C80DFA84E68}" type="datetime1">
              <a:rPr lang="en-US" smtClean="0"/>
              <a:pPr/>
              <a:t>5/16/2023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0" y="2514600"/>
            <a:ext cx="3474720" cy="1600200"/>
          </a:xfrm>
        </p:spPr>
        <p:txBody>
          <a:bodyPr anchor="b"/>
          <a:lstStyle>
            <a:lvl1pPr>
              <a:defRPr sz="3200">
                <a:solidFill>
                  <a:schemeClr val="accent1">
                    <a:lumMod val="75000"/>
                  </a:schemeClr>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601E0B12-F9DE-47EF-A076-CF602073F1B2}" type="datetime1">
              <a:rPr lang="en-US" smtClean="0"/>
              <a:pPr/>
              <a:t>5/16/2023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
        <p:nvSpPr>
          <p:cNvPr id="11" name="Rectangle 10"/>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p>
        </p:txBody>
      </p:sp>
      <p:sp>
        <p:nvSpPr>
          <p:cNvPr id="4" name="Date Placeholder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100">
                <a:solidFill>
                  <a:schemeClr val="tx1"/>
                </a:solidFill>
              </a:defRPr>
            </a:lvl1pPr>
          </a:lstStyle>
          <a:p>
            <a:fld id="{C8B93266-8FB4-430B-8AE3-3A53F50E1A0B}" type="datetime1">
              <a:rPr lang="en-US" smtClean="0"/>
              <a:pPr/>
              <a:t>5/16/2023</a:t>
            </a:fld>
            <a:endParaRPr lang="en-US"/>
          </a:p>
        </p:txBody>
      </p:sp>
      <p:sp>
        <p:nvSpPr>
          <p:cNvPr id="6" name="Slide Number Placeholder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
        <p:nvSpPr>
          <p:cNvPr id="8" name="Rectangle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nlightn-online.vercel.app/index.html"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nlightn-online.vercel.app/index.html"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mofept.gov.pk/ProjectDetail/NjQ4ZTg2NjItOWM2NC00Y2IxLTkzMDgtMjU2OTFhMjA4NzNh"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0.jpe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Problem at hand</a:t>
            </a:r>
          </a:p>
        </p:txBody>
      </p:sp>
      <p:sp>
        <p:nvSpPr>
          <p:cNvPr id="3" name="Content Placeholder 2"/>
          <p:cNvSpPr>
            <a:spLocks noGrp="1"/>
          </p:cNvSpPr>
          <p:nvPr>
            <p:ph idx="1"/>
          </p:nvPr>
        </p:nvSpPr>
        <p:spPr/>
        <p:txBody>
          <a:bodyPr vert="horz" lIns="91440" tIns="45720" rIns="91440" bIns="45720" rtlCol="0" anchor="t">
            <a:normAutofit/>
          </a:bodyPr>
          <a:lstStyle/>
          <a:p>
            <a:pPr marL="45720" indent="0">
              <a:lnSpc>
                <a:spcPct val="150000"/>
              </a:lnSpc>
              <a:buNone/>
            </a:pPr>
            <a:r>
              <a:rPr lang="en-GB" dirty="0">
                <a:ea typeface="Cambria"/>
              </a:rPr>
              <a:t>Most students in today’s world face a similar problem of Purchasing &amp; Selling their Books. Especially in selling their used books. As the most convenient way to get rid of old books is to sell them as </a:t>
            </a:r>
            <a:r>
              <a:rPr lang="en-GB" b="1" dirty="0">
                <a:ea typeface="+mn-lt"/>
                <a:cs typeface="+mn-lt"/>
              </a:rPr>
              <a:t>Wastepaper.</a:t>
            </a:r>
            <a:endParaRPr lang="en-US" dirty="0">
              <a:ea typeface="+mn-lt"/>
              <a:cs typeface="+mn-lt"/>
            </a:endParaRPr>
          </a:p>
        </p:txBody>
      </p:sp>
      <p:pic>
        <p:nvPicPr>
          <p:cNvPr id="4" name="Picture 4" descr="A picture containing outdoor, pile, surrounded, cluttered&#10;&#10;Description automatically generated">
            <a:extLst>
              <a:ext uri="{FF2B5EF4-FFF2-40B4-BE49-F238E27FC236}">
                <a16:creationId xmlns:a16="http://schemas.microsoft.com/office/drawing/2014/main" id="{694EBC3A-9039-15F2-19E4-5196AE519B2B}"/>
              </a:ext>
            </a:extLst>
          </p:cNvPr>
          <p:cNvPicPr>
            <a:picLocks noChangeAspect="1"/>
          </p:cNvPicPr>
          <p:nvPr/>
        </p:nvPicPr>
        <p:blipFill>
          <a:blip r:embed="rId2"/>
          <a:stretch>
            <a:fillRect/>
          </a:stretch>
        </p:blipFill>
        <p:spPr>
          <a:xfrm>
            <a:off x="6302829" y="2910086"/>
            <a:ext cx="5159828" cy="3196828"/>
          </a:xfrm>
          <a:prstGeom prst="rect">
            <a:avLst/>
          </a:prstGeom>
        </p:spPr>
      </p:pic>
    </p:spTree>
    <p:extLst>
      <p:ext uri="{BB962C8B-B14F-4D97-AF65-F5344CB8AC3E}">
        <p14:creationId xmlns:p14="http://schemas.microsoft.com/office/powerpoint/2010/main" val="263508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B3A8E-A5DA-A592-7905-C9A530536792}"/>
              </a:ext>
            </a:extLst>
          </p:cNvPr>
          <p:cNvSpPr>
            <a:spLocks noGrp="1"/>
          </p:cNvSpPr>
          <p:nvPr>
            <p:ph type="title"/>
          </p:nvPr>
        </p:nvSpPr>
        <p:spPr>
          <a:xfrm>
            <a:off x="1295400" y="604505"/>
            <a:ext cx="9601200" cy="535947"/>
          </a:xfrm>
        </p:spPr>
        <p:txBody>
          <a:bodyPr/>
          <a:lstStyle/>
          <a:p>
            <a:r>
              <a:rPr lang="en-US" dirty="0"/>
              <a:t>Marketing Mix</a:t>
            </a:r>
          </a:p>
        </p:txBody>
      </p:sp>
      <p:sp>
        <p:nvSpPr>
          <p:cNvPr id="3" name="Content Placeholder 2">
            <a:extLst>
              <a:ext uri="{FF2B5EF4-FFF2-40B4-BE49-F238E27FC236}">
                <a16:creationId xmlns:a16="http://schemas.microsoft.com/office/drawing/2014/main" id="{8F304887-CCD2-9E06-BFB4-56946FCB64CE}"/>
              </a:ext>
            </a:extLst>
          </p:cNvPr>
          <p:cNvSpPr>
            <a:spLocks noGrp="1"/>
          </p:cNvSpPr>
          <p:nvPr>
            <p:ph idx="1"/>
          </p:nvPr>
        </p:nvSpPr>
        <p:spPr>
          <a:xfrm>
            <a:off x="1295400" y="1826253"/>
            <a:ext cx="4280095" cy="1752600"/>
          </a:xfrm>
        </p:spPr>
        <p:txBody>
          <a:bodyPr/>
          <a:lstStyle/>
          <a:p>
            <a:r>
              <a:rPr lang="en-US" dirty="0"/>
              <a:t>C2C</a:t>
            </a:r>
          </a:p>
          <a:p>
            <a:r>
              <a:rPr lang="en-US" dirty="0"/>
              <a:t>B2C</a:t>
            </a:r>
          </a:p>
          <a:p>
            <a:pPr lvl="1"/>
            <a:r>
              <a:rPr lang="en-US" dirty="0"/>
              <a:t>Featured Listing</a:t>
            </a:r>
          </a:p>
          <a:p>
            <a:pPr lvl="1"/>
            <a:r>
              <a:rPr lang="en-US" dirty="0"/>
              <a:t>Sponsored Listing</a:t>
            </a:r>
          </a:p>
          <a:p>
            <a:pPr marL="45720" indent="0">
              <a:buNone/>
            </a:pPr>
            <a:endParaRPr lang="en-US" dirty="0"/>
          </a:p>
        </p:txBody>
      </p:sp>
      <p:sp>
        <p:nvSpPr>
          <p:cNvPr id="4" name="Title 1">
            <a:extLst>
              <a:ext uri="{FF2B5EF4-FFF2-40B4-BE49-F238E27FC236}">
                <a16:creationId xmlns:a16="http://schemas.microsoft.com/office/drawing/2014/main" id="{CFB830B7-8A89-956F-EAFF-3B3365E3956A}"/>
              </a:ext>
            </a:extLst>
          </p:cNvPr>
          <p:cNvSpPr txBox="1">
            <a:spLocks/>
          </p:cNvSpPr>
          <p:nvPr/>
        </p:nvSpPr>
        <p:spPr>
          <a:xfrm>
            <a:off x="1295400" y="1140452"/>
            <a:ext cx="4261338" cy="5359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a:lstStyle>
          <a:p>
            <a:r>
              <a:rPr lang="en-US" sz="2400" cap="none" dirty="0"/>
              <a:t>Price</a:t>
            </a:r>
          </a:p>
        </p:txBody>
      </p:sp>
      <p:pic>
        <p:nvPicPr>
          <p:cNvPr id="1026" name="Picture 2">
            <a:extLst>
              <a:ext uri="{FF2B5EF4-FFF2-40B4-BE49-F238E27FC236}">
                <a16:creationId xmlns:a16="http://schemas.microsoft.com/office/drawing/2014/main" id="{CDA81643-6D71-B069-F78E-78CA5B39D3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07" t="29333" r="5385" b="7283"/>
          <a:stretch/>
        </p:blipFill>
        <p:spPr bwMode="auto">
          <a:xfrm>
            <a:off x="5575495" y="93976"/>
            <a:ext cx="6635262" cy="27787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Graphical user interface, application, timeline&#10;&#10;Description automatically generated">
            <a:extLst>
              <a:ext uri="{FF2B5EF4-FFF2-40B4-BE49-F238E27FC236}">
                <a16:creationId xmlns:a16="http://schemas.microsoft.com/office/drawing/2014/main" id="{0810C0F9-F08A-8187-DF58-42A13608C8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6738" y="2414920"/>
            <a:ext cx="6635262" cy="3838575"/>
          </a:xfrm>
          <a:prstGeom prst="rect">
            <a:avLst/>
          </a:prstGeom>
          <a:noFill/>
          <a:ln>
            <a:noFill/>
          </a:ln>
        </p:spPr>
      </p:pic>
    </p:spTree>
    <p:extLst>
      <p:ext uri="{BB962C8B-B14F-4D97-AF65-F5344CB8AC3E}">
        <p14:creationId xmlns:p14="http://schemas.microsoft.com/office/powerpoint/2010/main" val="239058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B3A8E-A5DA-A592-7905-C9A530536792}"/>
              </a:ext>
            </a:extLst>
          </p:cNvPr>
          <p:cNvSpPr>
            <a:spLocks noGrp="1"/>
          </p:cNvSpPr>
          <p:nvPr>
            <p:ph type="title"/>
          </p:nvPr>
        </p:nvSpPr>
        <p:spPr/>
        <p:txBody>
          <a:bodyPr/>
          <a:lstStyle/>
          <a:p>
            <a:r>
              <a:rPr lang="en-US" dirty="0"/>
              <a:t>Marketing Mix</a:t>
            </a:r>
          </a:p>
        </p:txBody>
      </p:sp>
      <p:sp>
        <p:nvSpPr>
          <p:cNvPr id="13" name="Text Placeholder 12">
            <a:extLst>
              <a:ext uri="{FF2B5EF4-FFF2-40B4-BE49-F238E27FC236}">
                <a16:creationId xmlns:a16="http://schemas.microsoft.com/office/drawing/2014/main" id="{D8BE9E8F-BB13-EF2A-304C-9867883E2812}"/>
              </a:ext>
            </a:extLst>
          </p:cNvPr>
          <p:cNvSpPr>
            <a:spLocks noGrp="1"/>
          </p:cNvSpPr>
          <p:nvPr>
            <p:ph type="body" idx="1"/>
          </p:nvPr>
        </p:nvSpPr>
        <p:spPr/>
        <p:txBody>
          <a:bodyPr/>
          <a:lstStyle/>
          <a:p>
            <a:r>
              <a:rPr lang="en-US" dirty="0">
                <a:solidFill>
                  <a:schemeClr val="accent1"/>
                </a:solidFill>
              </a:rPr>
              <a:t>Place</a:t>
            </a:r>
          </a:p>
        </p:txBody>
      </p:sp>
      <p:sp>
        <p:nvSpPr>
          <p:cNvPr id="14" name="Content Placeholder 13">
            <a:extLst>
              <a:ext uri="{FF2B5EF4-FFF2-40B4-BE49-F238E27FC236}">
                <a16:creationId xmlns:a16="http://schemas.microsoft.com/office/drawing/2014/main" id="{A4F96F09-6049-2D66-08EC-7E4C32A3A35D}"/>
              </a:ext>
            </a:extLst>
          </p:cNvPr>
          <p:cNvSpPr>
            <a:spLocks noGrp="1"/>
          </p:cNvSpPr>
          <p:nvPr>
            <p:ph sz="half" idx="2"/>
          </p:nvPr>
        </p:nvSpPr>
        <p:spPr>
          <a:xfrm>
            <a:off x="1295400" y="2470151"/>
            <a:ext cx="4727448" cy="2355067"/>
          </a:xfrm>
        </p:spPr>
        <p:txBody>
          <a:bodyPr/>
          <a:lstStyle/>
          <a:p>
            <a:r>
              <a:rPr lang="en-US" dirty="0"/>
              <a:t>Virtual presence but limited to Lahore</a:t>
            </a:r>
          </a:p>
          <a:p>
            <a:endParaRPr lang="en-US" dirty="0"/>
          </a:p>
        </p:txBody>
      </p:sp>
      <p:sp>
        <p:nvSpPr>
          <p:cNvPr id="15" name="Text Placeholder 14">
            <a:extLst>
              <a:ext uri="{FF2B5EF4-FFF2-40B4-BE49-F238E27FC236}">
                <a16:creationId xmlns:a16="http://schemas.microsoft.com/office/drawing/2014/main" id="{312B7103-7BD3-D2B3-9EAE-FA6E3E5CD1B5}"/>
              </a:ext>
            </a:extLst>
          </p:cNvPr>
          <p:cNvSpPr>
            <a:spLocks noGrp="1"/>
          </p:cNvSpPr>
          <p:nvPr>
            <p:ph type="body" sz="quarter" idx="3"/>
          </p:nvPr>
        </p:nvSpPr>
        <p:spPr/>
        <p:txBody>
          <a:bodyPr/>
          <a:lstStyle/>
          <a:p>
            <a:r>
              <a:rPr lang="en-US" sz="2000" cap="none" dirty="0">
                <a:solidFill>
                  <a:schemeClr val="accent1"/>
                </a:solidFill>
              </a:rPr>
              <a:t>Promotion</a:t>
            </a:r>
          </a:p>
        </p:txBody>
      </p:sp>
      <p:sp>
        <p:nvSpPr>
          <p:cNvPr id="16" name="Content Placeholder 15">
            <a:extLst>
              <a:ext uri="{FF2B5EF4-FFF2-40B4-BE49-F238E27FC236}">
                <a16:creationId xmlns:a16="http://schemas.microsoft.com/office/drawing/2014/main" id="{A45EB6F8-D3CB-BCAC-556D-1812B02D3595}"/>
              </a:ext>
            </a:extLst>
          </p:cNvPr>
          <p:cNvSpPr>
            <a:spLocks noGrp="1"/>
          </p:cNvSpPr>
          <p:nvPr>
            <p:ph sz="quarter" idx="4"/>
          </p:nvPr>
        </p:nvSpPr>
        <p:spPr>
          <a:xfrm>
            <a:off x="6169152" y="2470151"/>
            <a:ext cx="4727448" cy="1243720"/>
          </a:xfrm>
        </p:spPr>
        <p:txBody>
          <a:bodyPr/>
          <a:lstStyle/>
          <a:p>
            <a:r>
              <a:rPr lang="en-US" dirty="0"/>
              <a:t>Social media, email marketing, internet advertising</a:t>
            </a:r>
          </a:p>
          <a:p>
            <a:r>
              <a:rPr lang="en-US" dirty="0"/>
              <a:t>Influencer marketing</a:t>
            </a:r>
          </a:p>
          <a:p>
            <a:pPr marL="45720" indent="0">
              <a:buNone/>
            </a:pPr>
            <a:endParaRPr lang="en-US" dirty="0"/>
          </a:p>
        </p:txBody>
      </p:sp>
      <p:sp>
        <p:nvSpPr>
          <p:cNvPr id="5" name="Title 1">
            <a:extLst>
              <a:ext uri="{FF2B5EF4-FFF2-40B4-BE49-F238E27FC236}">
                <a16:creationId xmlns:a16="http://schemas.microsoft.com/office/drawing/2014/main" id="{27BD97C5-E589-D5E2-2855-5003C5D37274}"/>
              </a:ext>
            </a:extLst>
          </p:cNvPr>
          <p:cNvSpPr txBox="1">
            <a:spLocks/>
          </p:cNvSpPr>
          <p:nvPr/>
        </p:nvSpPr>
        <p:spPr>
          <a:xfrm>
            <a:off x="1314157" y="1235701"/>
            <a:ext cx="4261338" cy="5359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a:lstStyle>
          <a:p>
            <a:endParaRPr lang="en-US" sz="2400" cap="none" dirty="0"/>
          </a:p>
        </p:txBody>
      </p:sp>
      <p:sp>
        <p:nvSpPr>
          <p:cNvPr id="6" name="Content Placeholder 2">
            <a:extLst>
              <a:ext uri="{FF2B5EF4-FFF2-40B4-BE49-F238E27FC236}">
                <a16:creationId xmlns:a16="http://schemas.microsoft.com/office/drawing/2014/main" id="{668542B8-91AC-1175-5D07-01539D505434}"/>
              </a:ext>
            </a:extLst>
          </p:cNvPr>
          <p:cNvSpPr txBox="1">
            <a:spLocks/>
          </p:cNvSpPr>
          <p:nvPr/>
        </p:nvSpPr>
        <p:spPr>
          <a:xfrm>
            <a:off x="1295400" y="3435739"/>
            <a:ext cx="4261338" cy="17526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buNone/>
            </a:pPr>
            <a:endParaRPr lang="en-US" dirty="0"/>
          </a:p>
        </p:txBody>
      </p:sp>
      <p:sp>
        <p:nvSpPr>
          <p:cNvPr id="9" name="Title 1">
            <a:extLst>
              <a:ext uri="{FF2B5EF4-FFF2-40B4-BE49-F238E27FC236}">
                <a16:creationId xmlns:a16="http://schemas.microsoft.com/office/drawing/2014/main" id="{B99275DB-8302-80F2-D560-7372ABCE6935}"/>
              </a:ext>
            </a:extLst>
          </p:cNvPr>
          <p:cNvSpPr txBox="1">
            <a:spLocks/>
          </p:cNvSpPr>
          <p:nvPr/>
        </p:nvSpPr>
        <p:spPr>
          <a:xfrm>
            <a:off x="5575495" y="1140452"/>
            <a:ext cx="4261338" cy="5359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a:lstStyle>
          <a:p>
            <a:endParaRPr lang="en-US" sz="2400" cap="none" dirty="0"/>
          </a:p>
        </p:txBody>
      </p:sp>
      <p:sp>
        <p:nvSpPr>
          <p:cNvPr id="10" name="Content Placeholder 2">
            <a:extLst>
              <a:ext uri="{FF2B5EF4-FFF2-40B4-BE49-F238E27FC236}">
                <a16:creationId xmlns:a16="http://schemas.microsoft.com/office/drawing/2014/main" id="{E52ADC36-0A21-7576-7129-CCD2D44284CF}"/>
              </a:ext>
            </a:extLst>
          </p:cNvPr>
          <p:cNvSpPr txBox="1">
            <a:spLocks/>
          </p:cNvSpPr>
          <p:nvPr/>
        </p:nvSpPr>
        <p:spPr>
          <a:xfrm>
            <a:off x="5556738" y="3104856"/>
            <a:ext cx="6452382" cy="1412248"/>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endParaRPr lang="en-US" dirty="0"/>
          </a:p>
        </p:txBody>
      </p:sp>
      <p:pic>
        <p:nvPicPr>
          <p:cNvPr id="2050" name="Picture 2" descr="Ka-Ching! 10 Questions to Ask Before Choosing an Online Marketplace - Craft  Industry Alliance">
            <a:extLst>
              <a:ext uri="{FF2B5EF4-FFF2-40B4-BE49-F238E27FC236}">
                <a16:creationId xmlns:a16="http://schemas.microsoft.com/office/drawing/2014/main" id="{90BAB31C-AD1C-005A-A261-DEC188AD8D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157" y="2968283"/>
            <a:ext cx="4708691" cy="32049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Digital Marketing: A Beginner's Guide">
            <a:extLst>
              <a:ext uri="{FF2B5EF4-FFF2-40B4-BE49-F238E27FC236}">
                <a16:creationId xmlns:a16="http://schemas.microsoft.com/office/drawing/2014/main" id="{410ACBA8-E89A-8595-D5A6-0656FB8C81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4310" y="3574805"/>
            <a:ext cx="5683348" cy="2598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804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Target market</a:t>
            </a:r>
          </a:p>
        </p:txBody>
      </p:sp>
      <p:sp>
        <p:nvSpPr>
          <p:cNvPr id="3" name="Content Placeholder 2"/>
          <p:cNvSpPr>
            <a:spLocks noGrp="1"/>
          </p:cNvSpPr>
          <p:nvPr>
            <p:ph idx="1"/>
          </p:nvPr>
        </p:nvSpPr>
        <p:spPr/>
        <p:txBody>
          <a:bodyPr>
            <a:normAutofit/>
          </a:bodyPr>
          <a:lstStyle/>
          <a:p>
            <a:pPr marL="45720" indent="0">
              <a:buNone/>
            </a:pPr>
            <a:r>
              <a:rPr lang="en-GB" sz="3000" dirty="0"/>
              <a:t>Book lovers</a:t>
            </a:r>
          </a:p>
          <a:p>
            <a:r>
              <a:rPr lang="en-GB" sz="2500" dirty="0"/>
              <a:t>Students</a:t>
            </a:r>
          </a:p>
          <a:p>
            <a:r>
              <a:rPr lang="en-GB" sz="2500" dirty="0"/>
              <a:t>Parents</a:t>
            </a:r>
          </a:p>
          <a:p>
            <a:r>
              <a:rPr lang="en-GB" sz="2500" dirty="0"/>
              <a:t>Adults</a:t>
            </a:r>
          </a:p>
          <a:p>
            <a:pPr marL="45720" indent="0">
              <a:buNone/>
            </a:pPr>
            <a:endParaRPr lang="en-GB" sz="2500" dirty="0"/>
          </a:p>
        </p:txBody>
      </p:sp>
    </p:spTree>
    <p:extLst>
      <p:ext uri="{BB962C8B-B14F-4D97-AF65-F5344CB8AC3E}">
        <p14:creationId xmlns:p14="http://schemas.microsoft.com/office/powerpoint/2010/main" val="4528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N</a:t>
            </a:r>
            <a:r>
              <a:rPr lang="en-GB" cap="none" dirty="0"/>
              <a:t>light</a:t>
            </a:r>
            <a:r>
              <a:rPr lang="en-GB" dirty="0"/>
              <a:t>n</a:t>
            </a:r>
          </a:p>
        </p:txBody>
      </p:sp>
      <p:sp>
        <p:nvSpPr>
          <p:cNvPr id="7" name="Text Placeholder 6"/>
          <p:cNvSpPr>
            <a:spLocks noGrp="1"/>
          </p:cNvSpPr>
          <p:nvPr>
            <p:ph type="body" sz="half" idx="2"/>
          </p:nvPr>
        </p:nvSpPr>
        <p:spPr>
          <a:xfrm>
            <a:off x="8229600" y="4343400"/>
            <a:ext cx="3474720" cy="1756954"/>
          </a:xfrm>
        </p:spPr>
        <p:txBody>
          <a:bodyPr>
            <a:normAutofit/>
          </a:bodyPr>
          <a:lstStyle/>
          <a:p>
            <a:pPr marL="342900" indent="-342900">
              <a:buFont typeface="+mj-lt"/>
              <a:buAutoNum type="arabicPeriod"/>
            </a:pPr>
            <a:r>
              <a:rPr lang="en-GB" dirty="0">
                <a:hlinkClick r:id="rId2"/>
              </a:rPr>
              <a:t>Home Page</a:t>
            </a:r>
            <a:endParaRPr lang="en-GB" dirty="0"/>
          </a:p>
        </p:txBody>
      </p:sp>
      <p:pic>
        <p:nvPicPr>
          <p:cNvPr id="4" name="Picture 3" descr="Graphical user interface, text&#10;&#10;Description automatically generated">
            <a:extLst>
              <a:ext uri="{FF2B5EF4-FFF2-40B4-BE49-F238E27FC236}">
                <a16:creationId xmlns:a16="http://schemas.microsoft.com/office/drawing/2014/main" id="{0C5DDD67-EB8A-09BC-B780-6E703201E0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701" y="1570880"/>
            <a:ext cx="7404100" cy="3716240"/>
          </a:xfrm>
          <a:prstGeom prst="rect">
            <a:avLst/>
          </a:prstGeom>
          <a:noFill/>
          <a:ln>
            <a:noFill/>
          </a:ln>
        </p:spPr>
      </p:pic>
    </p:spTree>
    <p:extLst>
      <p:ext uri="{BB962C8B-B14F-4D97-AF65-F5344CB8AC3E}">
        <p14:creationId xmlns:p14="http://schemas.microsoft.com/office/powerpoint/2010/main" val="75636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N</a:t>
            </a:r>
            <a:r>
              <a:rPr lang="en-GB" cap="none" dirty="0"/>
              <a:t>light</a:t>
            </a:r>
            <a:r>
              <a:rPr lang="en-GB" dirty="0"/>
              <a:t>n</a:t>
            </a:r>
          </a:p>
        </p:txBody>
      </p:sp>
      <p:sp>
        <p:nvSpPr>
          <p:cNvPr id="7" name="Text Placeholder 6"/>
          <p:cNvSpPr>
            <a:spLocks noGrp="1"/>
          </p:cNvSpPr>
          <p:nvPr>
            <p:ph type="body" sz="half" idx="2"/>
          </p:nvPr>
        </p:nvSpPr>
        <p:spPr>
          <a:xfrm>
            <a:off x="8229600" y="4343400"/>
            <a:ext cx="3474720" cy="1756954"/>
          </a:xfrm>
        </p:spPr>
        <p:txBody>
          <a:bodyPr>
            <a:normAutofit/>
          </a:bodyPr>
          <a:lstStyle/>
          <a:p>
            <a:pPr marL="342900" indent="-342900">
              <a:buFont typeface="+mj-lt"/>
              <a:buAutoNum type="arabicPeriod"/>
            </a:pPr>
            <a:r>
              <a:rPr lang="en-GB" dirty="0">
                <a:hlinkClick r:id="rId2"/>
              </a:rPr>
              <a:t>Home Page</a:t>
            </a:r>
            <a:endParaRPr lang="en-GB" dirty="0"/>
          </a:p>
        </p:txBody>
      </p:sp>
      <p:pic>
        <p:nvPicPr>
          <p:cNvPr id="2" name="Picture 1" descr="Graphical user interface, application, Word&#10;&#10;Description automatically generated">
            <a:extLst>
              <a:ext uri="{FF2B5EF4-FFF2-40B4-BE49-F238E27FC236}">
                <a16:creationId xmlns:a16="http://schemas.microsoft.com/office/drawing/2014/main" id="{C1395151-4BB4-7E74-ACF1-C5C98F4E89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2127" y="1324927"/>
            <a:ext cx="5943600" cy="4208145"/>
          </a:xfrm>
          <a:prstGeom prst="rect">
            <a:avLst/>
          </a:prstGeom>
          <a:noFill/>
          <a:ln>
            <a:noFill/>
          </a:ln>
        </p:spPr>
      </p:pic>
    </p:spTree>
    <p:extLst>
      <p:ext uri="{BB962C8B-B14F-4D97-AF65-F5344CB8AC3E}">
        <p14:creationId xmlns:p14="http://schemas.microsoft.com/office/powerpoint/2010/main" val="1912509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N</a:t>
            </a:r>
            <a:r>
              <a:rPr lang="en-GB" cap="none" dirty="0"/>
              <a:t>light</a:t>
            </a:r>
            <a:r>
              <a:rPr lang="en-GB" dirty="0"/>
              <a:t>n</a:t>
            </a:r>
          </a:p>
        </p:txBody>
      </p:sp>
      <p:sp>
        <p:nvSpPr>
          <p:cNvPr id="7" name="Text Placeholder 6"/>
          <p:cNvSpPr>
            <a:spLocks noGrp="1"/>
          </p:cNvSpPr>
          <p:nvPr>
            <p:ph type="body" sz="half" idx="2"/>
          </p:nvPr>
        </p:nvSpPr>
        <p:spPr>
          <a:xfrm>
            <a:off x="8229600" y="4343400"/>
            <a:ext cx="3474720" cy="1756954"/>
          </a:xfrm>
        </p:spPr>
        <p:txBody>
          <a:bodyPr>
            <a:normAutofit/>
          </a:bodyPr>
          <a:lstStyle/>
          <a:p>
            <a:r>
              <a:rPr lang="en-GB" dirty="0"/>
              <a:t>Book information &amp; Seller information</a:t>
            </a:r>
          </a:p>
        </p:txBody>
      </p:sp>
      <p:pic>
        <p:nvPicPr>
          <p:cNvPr id="2" name="Picture 1">
            <a:extLst>
              <a:ext uri="{FF2B5EF4-FFF2-40B4-BE49-F238E27FC236}">
                <a16:creationId xmlns:a16="http://schemas.microsoft.com/office/drawing/2014/main" id="{5EAFB1EF-79F0-DF7B-6B20-2307E65BAAC9}"/>
              </a:ext>
            </a:extLst>
          </p:cNvPr>
          <p:cNvPicPr>
            <a:picLocks noChangeAspect="1"/>
          </p:cNvPicPr>
          <p:nvPr/>
        </p:nvPicPr>
        <p:blipFill rotWithShape="1">
          <a:blip r:embed="rId2">
            <a:extLst>
              <a:ext uri="{28A0092B-C50C-407E-A947-70E740481C1C}">
                <a14:useLocalDpi xmlns:a14="http://schemas.microsoft.com/office/drawing/2010/main" val="0"/>
              </a:ext>
            </a:extLst>
          </a:blip>
          <a:srcRect b="45846"/>
          <a:stretch/>
        </p:blipFill>
        <p:spPr bwMode="auto">
          <a:xfrm>
            <a:off x="487680" y="263329"/>
            <a:ext cx="6725653" cy="4080071"/>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30E7B968-6B3E-D777-37BF-1E60FA409498}"/>
              </a:ext>
            </a:extLst>
          </p:cNvPr>
          <p:cNvPicPr>
            <a:picLocks noChangeAspect="1"/>
          </p:cNvPicPr>
          <p:nvPr/>
        </p:nvPicPr>
        <p:blipFill rotWithShape="1">
          <a:blip r:embed="rId2">
            <a:extLst>
              <a:ext uri="{28A0092B-C50C-407E-A947-70E740481C1C}">
                <a14:useLocalDpi xmlns:a14="http://schemas.microsoft.com/office/drawing/2010/main" val="0"/>
              </a:ext>
            </a:extLst>
          </a:blip>
          <a:srcRect t="66504"/>
          <a:stretch/>
        </p:blipFill>
        <p:spPr bwMode="auto">
          <a:xfrm>
            <a:off x="487681" y="4343400"/>
            <a:ext cx="6725652" cy="201485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809638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N</a:t>
            </a:r>
            <a:r>
              <a:rPr lang="en-GB" cap="none" dirty="0"/>
              <a:t>light</a:t>
            </a:r>
            <a:r>
              <a:rPr lang="en-GB" dirty="0"/>
              <a:t>n</a:t>
            </a:r>
          </a:p>
        </p:txBody>
      </p:sp>
      <p:sp>
        <p:nvSpPr>
          <p:cNvPr id="7" name="Text Placeholder 6"/>
          <p:cNvSpPr>
            <a:spLocks noGrp="1"/>
          </p:cNvSpPr>
          <p:nvPr>
            <p:ph type="body" sz="half" idx="2"/>
          </p:nvPr>
        </p:nvSpPr>
        <p:spPr>
          <a:xfrm>
            <a:off x="8229600" y="4343400"/>
            <a:ext cx="3474720" cy="1756954"/>
          </a:xfrm>
        </p:spPr>
        <p:txBody>
          <a:bodyPr>
            <a:normAutofit/>
          </a:bodyPr>
          <a:lstStyle/>
          <a:p>
            <a:r>
              <a:rPr lang="en-GB" dirty="0"/>
              <a:t>Seller contact information</a:t>
            </a:r>
          </a:p>
        </p:txBody>
      </p:sp>
      <p:pic>
        <p:nvPicPr>
          <p:cNvPr id="2" name="Picture 1" descr="Graphical user interface, application&#10;&#10;Description automatically generated">
            <a:extLst>
              <a:ext uri="{FF2B5EF4-FFF2-40B4-BE49-F238E27FC236}">
                <a16:creationId xmlns:a16="http://schemas.microsoft.com/office/drawing/2014/main" id="{D0B6825C-1BA2-7217-1948-FED1CA750E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799" y="1479818"/>
            <a:ext cx="7110270" cy="3898363"/>
          </a:xfrm>
          <a:prstGeom prst="rect">
            <a:avLst/>
          </a:prstGeom>
          <a:noFill/>
          <a:ln>
            <a:noFill/>
          </a:ln>
        </p:spPr>
      </p:pic>
    </p:spTree>
    <p:extLst>
      <p:ext uri="{BB962C8B-B14F-4D97-AF65-F5344CB8AC3E}">
        <p14:creationId xmlns:p14="http://schemas.microsoft.com/office/powerpoint/2010/main" val="56066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N</a:t>
            </a:r>
            <a:r>
              <a:rPr lang="en-GB" cap="none" dirty="0"/>
              <a:t>light</a:t>
            </a:r>
            <a:r>
              <a:rPr lang="en-GB" dirty="0"/>
              <a:t>n</a:t>
            </a:r>
          </a:p>
        </p:txBody>
      </p:sp>
      <p:sp>
        <p:nvSpPr>
          <p:cNvPr id="7" name="Text Placeholder 6"/>
          <p:cNvSpPr>
            <a:spLocks noGrp="1"/>
          </p:cNvSpPr>
          <p:nvPr>
            <p:ph type="body" sz="half" idx="2"/>
          </p:nvPr>
        </p:nvSpPr>
        <p:spPr>
          <a:xfrm>
            <a:off x="8229600" y="4343400"/>
            <a:ext cx="3474720" cy="1756954"/>
          </a:xfrm>
        </p:spPr>
        <p:txBody>
          <a:bodyPr>
            <a:normAutofit/>
          </a:bodyPr>
          <a:lstStyle/>
          <a:p>
            <a:r>
              <a:rPr lang="en-GB" dirty="0"/>
              <a:t>Checkout</a:t>
            </a:r>
          </a:p>
        </p:txBody>
      </p:sp>
      <p:pic>
        <p:nvPicPr>
          <p:cNvPr id="2" name="Picture 1" descr="Graphical user interface, text, application&#10;&#10;Description automatically generated">
            <a:extLst>
              <a:ext uri="{FF2B5EF4-FFF2-40B4-BE49-F238E27FC236}">
                <a16:creationId xmlns:a16="http://schemas.microsoft.com/office/drawing/2014/main" id="{A32320CB-7129-B971-8F66-E175016D20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435" y="1822608"/>
            <a:ext cx="7134436" cy="3212783"/>
          </a:xfrm>
          <a:prstGeom prst="rect">
            <a:avLst/>
          </a:prstGeom>
          <a:noFill/>
          <a:ln>
            <a:noFill/>
          </a:ln>
        </p:spPr>
      </p:pic>
    </p:spTree>
    <p:extLst>
      <p:ext uri="{BB962C8B-B14F-4D97-AF65-F5344CB8AC3E}">
        <p14:creationId xmlns:p14="http://schemas.microsoft.com/office/powerpoint/2010/main" val="857377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N</a:t>
            </a:r>
            <a:r>
              <a:rPr lang="en-GB" cap="none" dirty="0"/>
              <a:t>light</a:t>
            </a:r>
            <a:r>
              <a:rPr lang="en-GB" dirty="0"/>
              <a:t>n</a:t>
            </a:r>
          </a:p>
        </p:txBody>
      </p:sp>
      <p:sp>
        <p:nvSpPr>
          <p:cNvPr id="7" name="Text Placeholder 6"/>
          <p:cNvSpPr>
            <a:spLocks noGrp="1"/>
          </p:cNvSpPr>
          <p:nvPr>
            <p:ph type="body" sz="half" idx="2"/>
          </p:nvPr>
        </p:nvSpPr>
        <p:spPr>
          <a:xfrm>
            <a:off x="8229600" y="4343400"/>
            <a:ext cx="3474720" cy="1756954"/>
          </a:xfrm>
        </p:spPr>
        <p:txBody>
          <a:bodyPr>
            <a:normAutofit/>
          </a:bodyPr>
          <a:lstStyle/>
          <a:p>
            <a:r>
              <a:rPr lang="en-GB" dirty="0"/>
              <a:t>Payment</a:t>
            </a:r>
          </a:p>
        </p:txBody>
      </p:sp>
      <p:pic>
        <p:nvPicPr>
          <p:cNvPr id="2" name="Picture 1" descr="Graphical user interface, application&#10;&#10;Description automatically generated">
            <a:extLst>
              <a:ext uri="{FF2B5EF4-FFF2-40B4-BE49-F238E27FC236}">
                <a16:creationId xmlns:a16="http://schemas.microsoft.com/office/drawing/2014/main" id="{C8D3030E-3113-701E-5D0F-E8E8E50DE37D}"/>
              </a:ext>
            </a:extLst>
          </p:cNvPr>
          <p:cNvPicPr>
            <a:picLocks noChangeAspect="1"/>
          </p:cNvPicPr>
          <p:nvPr/>
        </p:nvPicPr>
        <p:blipFill rotWithShape="1">
          <a:blip r:embed="rId2">
            <a:extLst>
              <a:ext uri="{28A0092B-C50C-407E-A947-70E740481C1C}">
                <a14:useLocalDpi xmlns:a14="http://schemas.microsoft.com/office/drawing/2010/main" val="0"/>
              </a:ext>
            </a:extLst>
          </a:blip>
          <a:srcRect t="108" b="1515"/>
          <a:stretch/>
        </p:blipFill>
        <p:spPr bwMode="auto">
          <a:xfrm>
            <a:off x="0" y="7034"/>
            <a:ext cx="7680960" cy="6850966"/>
          </a:xfrm>
          <a:prstGeom prst="rect">
            <a:avLst/>
          </a:prstGeom>
          <a:noFill/>
          <a:ln>
            <a:noFill/>
          </a:ln>
        </p:spPr>
      </p:pic>
    </p:spTree>
    <p:extLst>
      <p:ext uri="{BB962C8B-B14F-4D97-AF65-F5344CB8AC3E}">
        <p14:creationId xmlns:p14="http://schemas.microsoft.com/office/powerpoint/2010/main" val="2763112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N</a:t>
            </a:r>
            <a:r>
              <a:rPr lang="en-GB" cap="none" dirty="0"/>
              <a:t>light</a:t>
            </a:r>
            <a:r>
              <a:rPr lang="en-GB" dirty="0"/>
              <a:t>n</a:t>
            </a:r>
          </a:p>
        </p:txBody>
      </p:sp>
      <p:sp>
        <p:nvSpPr>
          <p:cNvPr id="7" name="Text Placeholder 6"/>
          <p:cNvSpPr>
            <a:spLocks noGrp="1"/>
          </p:cNvSpPr>
          <p:nvPr>
            <p:ph type="body" sz="half" idx="2"/>
          </p:nvPr>
        </p:nvSpPr>
        <p:spPr>
          <a:xfrm>
            <a:off x="8229600" y="4343400"/>
            <a:ext cx="3474720" cy="1756954"/>
          </a:xfrm>
        </p:spPr>
        <p:txBody>
          <a:bodyPr>
            <a:normAutofit/>
          </a:bodyPr>
          <a:lstStyle/>
          <a:p>
            <a:r>
              <a:rPr lang="en-GB" dirty="0"/>
              <a:t>How to sell</a:t>
            </a:r>
          </a:p>
        </p:txBody>
      </p:sp>
      <p:pic>
        <p:nvPicPr>
          <p:cNvPr id="4098" name="Picture 2">
            <a:extLst>
              <a:ext uri="{FF2B5EF4-FFF2-40B4-BE49-F238E27FC236}">
                <a16:creationId xmlns:a16="http://schemas.microsoft.com/office/drawing/2014/main" id="{BAC4D510-5E26-6141-1CB6-51557BC6F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16" y="1528762"/>
            <a:ext cx="5953125" cy="51720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raphical user interface, text&#10;&#10;Description automatically generated">
            <a:extLst>
              <a:ext uri="{FF2B5EF4-FFF2-40B4-BE49-F238E27FC236}">
                <a16:creationId xmlns:a16="http://schemas.microsoft.com/office/drawing/2014/main" id="{EDA16596-FA4E-668A-B4D1-C26547806FEC}"/>
              </a:ext>
            </a:extLst>
          </p:cNvPr>
          <p:cNvPicPr>
            <a:picLocks noChangeAspect="1"/>
          </p:cNvPicPr>
          <p:nvPr/>
        </p:nvPicPr>
        <p:blipFill rotWithShape="1">
          <a:blip r:embed="rId3">
            <a:extLst>
              <a:ext uri="{28A0092B-C50C-407E-A947-70E740481C1C}">
                <a14:useLocalDpi xmlns:a14="http://schemas.microsoft.com/office/drawing/2010/main" val="0"/>
              </a:ext>
            </a:extLst>
          </a:blip>
          <a:srcRect t="24701" b="-668"/>
          <a:stretch/>
        </p:blipFill>
        <p:spPr bwMode="auto">
          <a:xfrm>
            <a:off x="211016" y="365760"/>
            <a:ext cx="7441809" cy="1600200"/>
          </a:xfrm>
          <a:prstGeom prst="rect">
            <a:avLst/>
          </a:prstGeom>
          <a:noFill/>
          <a:ln>
            <a:noFill/>
          </a:ln>
        </p:spPr>
      </p:pic>
    </p:spTree>
    <p:extLst>
      <p:ext uri="{BB962C8B-B14F-4D97-AF65-F5344CB8AC3E}">
        <p14:creationId xmlns:p14="http://schemas.microsoft.com/office/powerpoint/2010/main" val="4214832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cap="none" dirty="0">
                <a:ln w="0"/>
                <a:solidFill>
                  <a:schemeClr val="accent1"/>
                </a:solidFill>
                <a:effectLst>
                  <a:outerShdw blurRad="38100" dist="25400" dir="5400000" algn="ctr" rotWithShape="0">
                    <a:srgbClr val="6E747A">
                      <a:alpha val="43000"/>
                    </a:srgbClr>
                  </a:outerShdw>
                </a:effectLst>
              </a:rPr>
              <a:t>NlightN</a:t>
            </a:r>
            <a:endParaRPr lang="en-US" dirty="0"/>
          </a:p>
        </p:txBody>
      </p:sp>
      <p:sp>
        <p:nvSpPr>
          <p:cNvPr id="3" name="Subtitle 2"/>
          <p:cNvSpPr>
            <a:spLocks noGrp="1"/>
          </p:cNvSpPr>
          <p:nvPr>
            <p:ph type="subTitle" idx="1"/>
          </p:nvPr>
        </p:nvSpPr>
        <p:spPr/>
        <p:txBody>
          <a:bodyPr/>
          <a:lstStyle/>
          <a:p>
            <a:r>
              <a:rPr lang="en-US" cap="none" dirty="0">
                <a:solidFill>
                  <a:schemeClr val="accent1">
                    <a:lumMod val="75000"/>
                  </a:schemeClr>
                </a:solidFill>
              </a:rPr>
              <a:t>Turn A </a:t>
            </a:r>
            <a:r>
              <a:rPr lang="en-US" cap="none" dirty="0"/>
              <a:t>Page, To Turn Your Life</a:t>
            </a:r>
            <a:endParaRPr lang="en-US" cap="none" dirty="0">
              <a:solidFill>
                <a:schemeClr val="accent1">
                  <a:lumMod val="75000"/>
                </a:schemeClr>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307" b="19428"/>
          <a:stretch/>
        </p:blipFill>
        <p:spPr>
          <a:xfrm>
            <a:off x="4992189" y="1738600"/>
            <a:ext cx="2207622" cy="2335146"/>
          </a:xfrm>
          <a:prstGeom prst="roundRect">
            <a:avLst>
              <a:gd name="adj" fmla="val 16667"/>
            </a:avLst>
          </a:prstGeom>
          <a:ln>
            <a:noFill/>
          </a:ln>
          <a:effectLst>
            <a:glow rad="228600">
              <a:schemeClr val="accent3">
                <a:satMod val="175000"/>
                <a:alpha val="40000"/>
              </a:schemeClr>
            </a:glow>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0" y="1430383"/>
            <a:ext cx="3474720" cy="1600200"/>
          </a:xfrm>
        </p:spPr>
        <p:txBody>
          <a:bodyPr/>
          <a:lstStyle/>
          <a:p>
            <a:r>
              <a:rPr lang="en-GB" dirty="0"/>
              <a:t>Revenue</a:t>
            </a:r>
          </a:p>
        </p:txBody>
      </p:sp>
      <p:sp>
        <p:nvSpPr>
          <p:cNvPr id="6" name="Text Placeholder 5"/>
          <p:cNvSpPr>
            <a:spLocks noGrp="1"/>
          </p:cNvSpPr>
          <p:nvPr>
            <p:ph type="body" sz="half" idx="2"/>
          </p:nvPr>
        </p:nvSpPr>
        <p:spPr>
          <a:xfrm>
            <a:off x="8229600" y="3518534"/>
            <a:ext cx="3474720" cy="1600201"/>
          </a:xfrm>
        </p:spPr>
        <p:txBody>
          <a:bodyPr/>
          <a:lstStyle/>
          <a:p>
            <a:pPr marL="342900" indent="-342900">
              <a:buFont typeface="+mj-lt"/>
              <a:buAutoNum type="arabicPeriod"/>
            </a:pPr>
            <a:r>
              <a:rPr lang="en-GB" dirty="0"/>
              <a:t>B2C transaction</a:t>
            </a:r>
          </a:p>
          <a:p>
            <a:pPr marL="342900" indent="-342900">
              <a:buFont typeface="+mj-lt"/>
              <a:buAutoNum type="arabicPeriod"/>
            </a:pPr>
            <a:r>
              <a:rPr lang="en-GB" dirty="0"/>
              <a:t>Google AdSense</a:t>
            </a:r>
          </a:p>
          <a:p>
            <a:pPr marL="342900" indent="-342900">
              <a:buFont typeface="+mj-lt"/>
              <a:buAutoNum type="arabicPeriod"/>
            </a:pPr>
            <a:r>
              <a:rPr lang="en-GB" dirty="0"/>
              <a:t>Featured Listing</a:t>
            </a:r>
          </a:p>
          <a:p>
            <a:pPr marL="342900" indent="-342900">
              <a:buFont typeface="+mj-lt"/>
              <a:buAutoNum type="arabicPeriod"/>
            </a:pPr>
            <a:r>
              <a:rPr lang="en-GB" dirty="0"/>
              <a:t>Sponsored Listing </a:t>
            </a:r>
          </a:p>
          <a:p>
            <a:endParaRPr lang="en-GB" dirty="0"/>
          </a:p>
        </p:txBody>
      </p:sp>
      <p:pic>
        <p:nvPicPr>
          <p:cNvPr id="5" name="Content Placeholder 4"/>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751614" y="3848485"/>
            <a:ext cx="6218237" cy="2838450"/>
          </a:xfrm>
          <a:ln w="28575">
            <a:solidFill>
              <a:schemeClr val="tx2"/>
            </a:solid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615" y="171065"/>
            <a:ext cx="6218237" cy="3619174"/>
          </a:xfrm>
          <a:prstGeom prst="rect">
            <a:avLst/>
          </a:prstGeom>
          <a:ln w="28575">
            <a:solidFill>
              <a:schemeClr val="tx2"/>
            </a:solidFill>
          </a:ln>
        </p:spPr>
      </p:pic>
    </p:spTree>
    <p:extLst>
      <p:ext uri="{BB962C8B-B14F-4D97-AF65-F5344CB8AC3E}">
        <p14:creationId xmlns:p14="http://schemas.microsoft.com/office/powerpoint/2010/main" val="182132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FB1347-2936-78C7-5A3C-4118B91950FE}"/>
              </a:ext>
            </a:extLst>
          </p:cNvPr>
          <p:cNvSpPr>
            <a:spLocks noGrp="1"/>
          </p:cNvSpPr>
          <p:nvPr>
            <p:ph type="title"/>
          </p:nvPr>
        </p:nvSpPr>
        <p:spPr/>
        <p:txBody>
          <a:bodyPr/>
          <a:lstStyle/>
          <a:p>
            <a:r>
              <a:rPr lang="en-US">
                <a:effectLst>
                  <a:outerShdw blurRad="38100" dist="25400" dir="18900000" algn="bl" rotWithShape="0">
                    <a:prstClr val="white">
                      <a:alpha val="80000"/>
                    </a:prstClr>
                  </a:outerShdw>
                </a:effectLst>
                <a:ea typeface="Cambria"/>
              </a:rPr>
              <a:t>Sustainable development goals</a:t>
            </a:r>
            <a:endParaRPr lang="en-US"/>
          </a:p>
        </p:txBody>
      </p:sp>
      <p:sp>
        <p:nvSpPr>
          <p:cNvPr id="10" name="TextBox 9">
            <a:extLst>
              <a:ext uri="{FF2B5EF4-FFF2-40B4-BE49-F238E27FC236}">
                <a16:creationId xmlns:a16="http://schemas.microsoft.com/office/drawing/2014/main" id="{58F5714E-70AA-67E8-68EF-FF09679B456B}"/>
              </a:ext>
            </a:extLst>
          </p:cNvPr>
          <p:cNvSpPr txBox="1"/>
          <p:nvPr/>
        </p:nvSpPr>
        <p:spPr>
          <a:xfrm>
            <a:off x="1491343" y="2002971"/>
            <a:ext cx="3298370" cy="3531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a:buChar char="•"/>
            </a:pPr>
            <a:r>
              <a:rPr lang="en-US" sz="2500" dirty="0">
                <a:solidFill>
                  <a:schemeClr val="tx2"/>
                </a:solidFill>
                <a:ea typeface="Cambria"/>
              </a:rPr>
              <a:t>Equitable learning opportunities</a:t>
            </a:r>
            <a:endParaRPr lang="en-US" dirty="0"/>
          </a:p>
          <a:p>
            <a:pPr marL="342900" indent="-342900">
              <a:lnSpc>
                <a:spcPct val="150000"/>
              </a:lnSpc>
              <a:buFont typeface="Arial"/>
              <a:buChar char="•"/>
            </a:pPr>
            <a:r>
              <a:rPr lang="en-US" sz="2500" dirty="0">
                <a:solidFill>
                  <a:schemeClr val="tx2"/>
                </a:solidFill>
                <a:ea typeface="Cambria"/>
              </a:rPr>
              <a:t>Giving back to the community</a:t>
            </a:r>
          </a:p>
          <a:p>
            <a:pPr marL="342900" indent="-342900">
              <a:lnSpc>
                <a:spcPct val="150000"/>
              </a:lnSpc>
              <a:buFont typeface="Arial"/>
              <a:buChar char="•"/>
            </a:pPr>
            <a:r>
              <a:rPr lang="en-US" sz="2500" dirty="0">
                <a:solidFill>
                  <a:schemeClr val="tx2"/>
                </a:solidFill>
                <a:ea typeface="Cambria"/>
              </a:rPr>
              <a:t>Working with NGOs</a:t>
            </a:r>
          </a:p>
          <a:p>
            <a:pPr marL="342900" indent="-342900">
              <a:buFont typeface="Arial"/>
              <a:buChar char="•"/>
            </a:pPr>
            <a:endParaRPr lang="en-US" dirty="0">
              <a:solidFill>
                <a:schemeClr val="tx2"/>
              </a:solidFill>
              <a:ea typeface="Cambria"/>
            </a:endParaRPr>
          </a:p>
          <a:p>
            <a:pPr marL="342900" indent="-342900">
              <a:buFont typeface="Arial"/>
              <a:buChar char="•"/>
            </a:pPr>
            <a:endParaRPr lang="en-US" dirty="0">
              <a:solidFill>
                <a:schemeClr val="tx2"/>
              </a:solidFill>
              <a:ea typeface="Cambria"/>
            </a:endParaRPr>
          </a:p>
        </p:txBody>
      </p:sp>
      <p:pic>
        <p:nvPicPr>
          <p:cNvPr id="13" name="Picture 13" descr="Application&#10;&#10;Description automatically generated">
            <a:extLst>
              <a:ext uri="{FF2B5EF4-FFF2-40B4-BE49-F238E27FC236}">
                <a16:creationId xmlns:a16="http://schemas.microsoft.com/office/drawing/2014/main" id="{C7F4E343-5B86-48B4-6B03-B0BC761719F6}"/>
              </a:ext>
            </a:extLst>
          </p:cNvPr>
          <p:cNvPicPr>
            <a:picLocks noGrp="1" noChangeAspect="1"/>
          </p:cNvPicPr>
          <p:nvPr>
            <p:ph idx="1"/>
          </p:nvPr>
        </p:nvPicPr>
        <p:blipFill>
          <a:blip r:embed="rId2"/>
          <a:stretch>
            <a:fillRect/>
          </a:stretch>
        </p:blipFill>
        <p:spPr>
          <a:xfrm>
            <a:off x="5032902" y="1891937"/>
            <a:ext cx="6583980" cy="3341915"/>
          </a:xfrm>
        </p:spPr>
      </p:pic>
    </p:spTree>
    <p:extLst>
      <p:ext uri="{BB962C8B-B14F-4D97-AF65-F5344CB8AC3E}">
        <p14:creationId xmlns:p14="http://schemas.microsoft.com/office/powerpoint/2010/main" val="58615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N</a:t>
            </a:r>
            <a:r>
              <a:rPr lang="en-GB" cap="none" dirty="0"/>
              <a:t>light</a:t>
            </a:r>
            <a:r>
              <a:rPr lang="en-GB" dirty="0"/>
              <a:t>n</a:t>
            </a:r>
          </a:p>
        </p:txBody>
      </p:sp>
      <p:sp>
        <p:nvSpPr>
          <p:cNvPr id="7" name="Text Placeholder 6"/>
          <p:cNvSpPr>
            <a:spLocks noGrp="1"/>
          </p:cNvSpPr>
          <p:nvPr>
            <p:ph type="body" sz="half" idx="2"/>
          </p:nvPr>
        </p:nvSpPr>
        <p:spPr>
          <a:xfrm>
            <a:off x="8229600" y="4343400"/>
            <a:ext cx="3474720" cy="1756954"/>
          </a:xfrm>
        </p:spPr>
        <p:txBody>
          <a:bodyPr>
            <a:normAutofit/>
          </a:bodyPr>
          <a:lstStyle/>
          <a:p>
            <a:r>
              <a:rPr lang="en-GB" dirty="0"/>
              <a:t>Donation Section</a:t>
            </a:r>
          </a:p>
        </p:txBody>
      </p:sp>
      <p:pic>
        <p:nvPicPr>
          <p:cNvPr id="2" name="Picture 1" descr="Graphical user interface, text&#10;&#10;Description automatically generated">
            <a:extLst>
              <a:ext uri="{FF2B5EF4-FFF2-40B4-BE49-F238E27FC236}">
                <a16:creationId xmlns:a16="http://schemas.microsoft.com/office/drawing/2014/main" id="{CB9DB105-1C1D-6469-2EF7-1B39C4455EE2}"/>
              </a:ext>
            </a:extLst>
          </p:cNvPr>
          <p:cNvPicPr>
            <a:picLocks noChangeAspect="1"/>
          </p:cNvPicPr>
          <p:nvPr/>
        </p:nvPicPr>
        <p:blipFill rotWithShape="1">
          <a:blip r:embed="rId2">
            <a:extLst>
              <a:ext uri="{28A0092B-C50C-407E-A947-70E740481C1C}">
                <a14:useLocalDpi xmlns:a14="http://schemas.microsoft.com/office/drawing/2010/main" val="0"/>
              </a:ext>
            </a:extLst>
          </a:blip>
          <a:srcRect t="24701" b="-668"/>
          <a:stretch/>
        </p:blipFill>
        <p:spPr bwMode="auto">
          <a:xfrm>
            <a:off x="112542" y="914400"/>
            <a:ext cx="7441809" cy="1600200"/>
          </a:xfrm>
          <a:prstGeom prst="rect">
            <a:avLst/>
          </a:prstGeom>
          <a:noFill/>
          <a:ln>
            <a:noFill/>
          </a:ln>
        </p:spPr>
      </p:pic>
      <p:pic>
        <p:nvPicPr>
          <p:cNvPr id="3" name="Picture 2" descr="Graphical user interface, text, application, email&#10;&#10;Description automatically generated">
            <a:extLst>
              <a:ext uri="{FF2B5EF4-FFF2-40B4-BE49-F238E27FC236}">
                <a16:creationId xmlns:a16="http://schemas.microsoft.com/office/drawing/2014/main" id="{4F9D2A9F-86D2-2EC4-F937-FEDB03C50D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542" y="2514600"/>
            <a:ext cx="3849859" cy="4109085"/>
          </a:xfrm>
          <a:prstGeom prst="rect">
            <a:avLst/>
          </a:prstGeom>
          <a:noFill/>
          <a:ln>
            <a:noFill/>
          </a:ln>
        </p:spPr>
      </p:pic>
    </p:spTree>
    <p:extLst>
      <p:ext uri="{BB962C8B-B14F-4D97-AF65-F5344CB8AC3E}">
        <p14:creationId xmlns:p14="http://schemas.microsoft.com/office/powerpoint/2010/main" val="13988387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N</a:t>
            </a:r>
            <a:r>
              <a:rPr lang="en-GB" cap="none" dirty="0"/>
              <a:t>light</a:t>
            </a:r>
            <a:r>
              <a:rPr lang="en-GB" dirty="0"/>
              <a:t>n</a:t>
            </a:r>
          </a:p>
        </p:txBody>
      </p:sp>
      <p:sp>
        <p:nvSpPr>
          <p:cNvPr id="7" name="Text Placeholder 6"/>
          <p:cNvSpPr>
            <a:spLocks noGrp="1"/>
          </p:cNvSpPr>
          <p:nvPr>
            <p:ph type="body" sz="half" idx="2"/>
          </p:nvPr>
        </p:nvSpPr>
        <p:spPr>
          <a:xfrm>
            <a:off x="8229600" y="4343400"/>
            <a:ext cx="3474720" cy="1756954"/>
          </a:xfrm>
        </p:spPr>
        <p:txBody>
          <a:bodyPr>
            <a:normAutofit/>
          </a:bodyPr>
          <a:lstStyle/>
          <a:p>
            <a:r>
              <a:rPr lang="en-GB" dirty="0"/>
              <a:t>Donated Books</a:t>
            </a:r>
          </a:p>
        </p:txBody>
      </p:sp>
      <p:pic>
        <p:nvPicPr>
          <p:cNvPr id="3074" name="Picture 2">
            <a:extLst>
              <a:ext uri="{FF2B5EF4-FFF2-40B4-BE49-F238E27FC236}">
                <a16:creationId xmlns:a16="http://schemas.microsoft.com/office/drawing/2014/main" id="{96C97236-9915-39C7-0A3C-F38F6EE3F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14" y="457200"/>
            <a:ext cx="7384568" cy="38941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526D66A-DCA0-2BF1-DCEE-4D072EB0E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14" y="4343400"/>
            <a:ext cx="7384568"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019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Competitor Analysis</a:t>
            </a:r>
          </a:p>
        </p:txBody>
      </p:sp>
      <p:sp>
        <p:nvSpPr>
          <p:cNvPr id="4" name="Content Placeholder 3"/>
          <p:cNvSpPr>
            <a:spLocks noGrp="1"/>
          </p:cNvSpPr>
          <p:nvPr>
            <p:ph sz="half" idx="1"/>
          </p:nvPr>
        </p:nvSpPr>
        <p:spPr>
          <a:xfrm>
            <a:off x="1295400" y="1797491"/>
            <a:ext cx="4724400" cy="647700"/>
          </a:xfrm>
        </p:spPr>
        <p:txBody>
          <a:bodyPr vert="horz" lIns="91440" tIns="45720" rIns="91440" bIns="45720" rtlCol="0" anchor="t">
            <a:normAutofit/>
          </a:bodyPr>
          <a:lstStyle/>
          <a:p>
            <a:r>
              <a:rPr lang="en-US" sz="2500" dirty="0"/>
              <a:t>LibertyBook</a:t>
            </a:r>
          </a:p>
          <a:p>
            <a:endParaRPr lang="en-GB" sz="2500" dirty="0"/>
          </a:p>
        </p:txBody>
      </p:sp>
      <p:pic>
        <p:nvPicPr>
          <p:cNvPr id="5122" name="Picture 2">
            <a:extLst>
              <a:ext uri="{FF2B5EF4-FFF2-40B4-BE49-F238E27FC236}">
                <a16:creationId xmlns:a16="http://schemas.microsoft.com/office/drawing/2014/main" id="{9F1E7F9E-2EB9-7942-111E-6829183F5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277" y="1364103"/>
            <a:ext cx="2095500" cy="8667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54B4B4A-4D9C-5996-3C90-8F84E4EC2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2" y="3030978"/>
            <a:ext cx="2314575" cy="6477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4205BDF-C035-1876-7D48-A50F0BEC64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304" y="2230878"/>
            <a:ext cx="809625" cy="8001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D4F07CE0-EE92-C58F-51F7-4E6C565C27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304" y="3648780"/>
            <a:ext cx="1885950" cy="5334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278956F9-DF67-47BB-71B8-179F37A680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2" y="4182180"/>
            <a:ext cx="1552575" cy="70485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3" name="Content Placeholder 3">
            <a:extLst>
              <a:ext uri="{FF2B5EF4-FFF2-40B4-BE49-F238E27FC236}">
                <a16:creationId xmlns:a16="http://schemas.microsoft.com/office/drawing/2014/main" id="{F83104D4-430D-D6C8-5C1E-989C1DAA98DD}"/>
              </a:ext>
            </a:extLst>
          </p:cNvPr>
          <p:cNvSpPr txBox="1">
            <a:spLocks/>
          </p:cNvSpPr>
          <p:nvPr/>
        </p:nvSpPr>
        <p:spPr>
          <a:xfrm>
            <a:off x="1295400" y="2460625"/>
            <a:ext cx="4724400" cy="647700"/>
          </a:xfrm>
          <a:prstGeom prst="rect">
            <a:avLst/>
          </a:prstGeom>
        </p:spPr>
        <p:txBody>
          <a:bodyPr vert="horz" lIns="91440" tIns="45720" rIns="91440" bIns="45720" rtlCol="0" anchor="t">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800" kern="1200">
                <a:solidFill>
                  <a:schemeClr val="tx1"/>
                </a:solidFill>
                <a:latin typeface="+mn-lt"/>
                <a:ea typeface="+mn-ea"/>
                <a:cs typeface="+mn-cs"/>
              </a:defRPr>
            </a:lvl9pPr>
          </a:lstStyle>
          <a:p>
            <a:r>
              <a:rPr lang="en-US" sz="2500" dirty="0"/>
              <a:t>Kitabain</a:t>
            </a:r>
          </a:p>
          <a:p>
            <a:endParaRPr lang="en-GB" sz="2500" dirty="0"/>
          </a:p>
        </p:txBody>
      </p:sp>
      <p:sp>
        <p:nvSpPr>
          <p:cNvPr id="5" name="Content Placeholder 3">
            <a:extLst>
              <a:ext uri="{FF2B5EF4-FFF2-40B4-BE49-F238E27FC236}">
                <a16:creationId xmlns:a16="http://schemas.microsoft.com/office/drawing/2014/main" id="{2DDB4359-291D-5B43-AED0-8B8ACAFF0D0F}"/>
              </a:ext>
            </a:extLst>
          </p:cNvPr>
          <p:cNvSpPr txBox="1">
            <a:spLocks/>
          </p:cNvSpPr>
          <p:nvPr/>
        </p:nvSpPr>
        <p:spPr>
          <a:xfrm>
            <a:off x="1295400" y="3128301"/>
            <a:ext cx="4724400" cy="647700"/>
          </a:xfrm>
          <a:prstGeom prst="rect">
            <a:avLst/>
          </a:prstGeom>
        </p:spPr>
        <p:txBody>
          <a:bodyPr vert="horz" lIns="91440" tIns="45720" rIns="91440" bIns="45720" rtlCol="0" anchor="t">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800" kern="1200">
                <a:solidFill>
                  <a:schemeClr val="tx1"/>
                </a:solidFill>
                <a:latin typeface="+mn-lt"/>
                <a:ea typeface="+mn-ea"/>
                <a:cs typeface="+mn-cs"/>
              </a:defRPr>
            </a:lvl9pPr>
          </a:lstStyle>
          <a:p>
            <a:r>
              <a:rPr lang="en-US" sz="2500" dirty="0"/>
              <a:t>Readings</a:t>
            </a:r>
            <a:endParaRPr lang="en-GB" sz="2500" dirty="0"/>
          </a:p>
        </p:txBody>
      </p:sp>
      <p:sp>
        <p:nvSpPr>
          <p:cNvPr id="6" name="Content Placeholder 3">
            <a:extLst>
              <a:ext uri="{FF2B5EF4-FFF2-40B4-BE49-F238E27FC236}">
                <a16:creationId xmlns:a16="http://schemas.microsoft.com/office/drawing/2014/main" id="{4D5F758A-68B2-7381-8F0D-DF19E0AF0F38}"/>
              </a:ext>
            </a:extLst>
          </p:cNvPr>
          <p:cNvSpPr txBox="1">
            <a:spLocks/>
          </p:cNvSpPr>
          <p:nvPr/>
        </p:nvSpPr>
        <p:spPr>
          <a:xfrm>
            <a:off x="1295400" y="3776001"/>
            <a:ext cx="4724400" cy="647700"/>
          </a:xfrm>
          <a:prstGeom prst="rect">
            <a:avLst/>
          </a:prstGeom>
        </p:spPr>
        <p:txBody>
          <a:bodyPr vert="horz" lIns="91440" tIns="45720" rIns="91440" bIns="45720" rtlCol="0" anchor="t">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800" kern="1200">
                <a:solidFill>
                  <a:schemeClr val="tx1"/>
                </a:solidFill>
                <a:latin typeface="+mn-lt"/>
                <a:ea typeface="+mn-ea"/>
                <a:cs typeface="+mn-cs"/>
              </a:defRPr>
            </a:lvl9pPr>
          </a:lstStyle>
          <a:p>
            <a:r>
              <a:rPr lang="en-US" sz="2500" dirty="0"/>
              <a:t>BukhariBooks</a:t>
            </a:r>
            <a:endParaRPr lang="en-GB" sz="2500" dirty="0"/>
          </a:p>
        </p:txBody>
      </p:sp>
      <p:sp>
        <p:nvSpPr>
          <p:cNvPr id="7" name="Content Placeholder 3">
            <a:extLst>
              <a:ext uri="{FF2B5EF4-FFF2-40B4-BE49-F238E27FC236}">
                <a16:creationId xmlns:a16="http://schemas.microsoft.com/office/drawing/2014/main" id="{A450CAB4-C778-0D2B-EE6C-44588FDE3609}"/>
              </a:ext>
            </a:extLst>
          </p:cNvPr>
          <p:cNvSpPr txBox="1">
            <a:spLocks/>
          </p:cNvSpPr>
          <p:nvPr/>
        </p:nvSpPr>
        <p:spPr>
          <a:xfrm>
            <a:off x="1295400" y="4423701"/>
            <a:ext cx="4724400" cy="647700"/>
          </a:xfrm>
          <a:prstGeom prst="rect">
            <a:avLst/>
          </a:prstGeom>
        </p:spPr>
        <p:txBody>
          <a:bodyPr vert="horz" lIns="91440" tIns="45720" rIns="91440" bIns="45720" rtlCol="0" anchor="t">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800" kern="1200">
                <a:solidFill>
                  <a:schemeClr val="tx1"/>
                </a:solidFill>
                <a:latin typeface="+mn-lt"/>
                <a:ea typeface="+mn-ea"/>
                <a:cs typeface="+mn-cs"/>
              </a:defRPr>
            </a:lvl9pPr>
          </a:lstStyle>
          <a:p>
            <a:r>
              <a:rPr lang="en-US" sz="2500" dirty="0"/>
              <a:t>BookBerry</a:t>
            </a:r>
          </a:p>
          <a:p>
            <a:endParaRPr lang="en-GB" sz="2500" dirty="0"/>
          </a:p>
        </p:txBody>
      </p:sp>
    </p:spTree>
    <p:extLst>
      <p:ext uri="{BB962C8B-B14F-4D97-AF65-F5344CB8AC3E}">
        <p14:creationId xmlns:p14="http://schemas.microsoft.com/office/powerpoint/2010/main" val="7950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5126"/>
                                        </p:tgtEl>
                                        <p:attrNameLst>
                                          <p:attrName>style.visibility</p:attrName>
                                        </p:attrNameLst>
                                      </p:cBhvr>
                                      <p:to>
                                        <p:strVal val="visible"/>
                                      </p:to>
                                    </p:set>
                                    <p:animEffect transition="in" filter="fade">
                                      <p:cBhvr>
                                        <p:cTn id="17" dur="500"/>
                                        <p:tgtEl>
                                          <p:spTgt spid="512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5124"/>
                                        </p:tgtEl>
                                        <p:attrNameLst>
                                          <p:attrName>style.visibility</p:attrName>
                                        </p:attrNameLst>
                                      </p:cBhvr>
                                      <p:to>
                                        <p:strVal val="visible"/>
                                      </p:to>
                                    </p:set>
                                    <p:animEffect transition="in" filter="fade">
                                      <p:cBhvr>
                                        <p:cTn id="24" dur="500"/>
                                        <p:tgtEl>
                                          <p:spTgt spid="5124"/>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5128"/>
                                        </p:tgtEl>
                                        <p:attrNameLst>
                                          <p:attrName>style.visibility</p:attrName>
                                        </p:attrNameLst>
                                      </p:cBhvr>
                                      <p:to>
                                        <p:strVal val="visible"/>
                                      </p:to>
                                    </p:set>
                                    <p:animEffect transition="in" filter="fade">
                                      <p:cBhvr>
                                        <p:cTn id="31" dur="500"/>
                                        <p:tgtEl>
                                          <p:spTgt spid="5128"/>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5130"/>
                                        </p:tgtEl>
                                        <p:attrNameLst>
                                          <p:attrName>style.visibility</p:attrName>
                                        </p:attrNameLst>
                                      </p:cBhvr>
                                      <p:to>
                                        <p:strVal val="visible"/>
                                      </p:to>
                                    </p:set>
                                    <p:animEffect transition="in" filter="fade">
                                      <p:cBhvr>
                                        <p:cTn id="38" dur="500"/>
                                        <p:tgtEl>
                                          <p:spTgt spid="5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P spid="5"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Demand Analysis</a:t>
            </a:r>
          </a:p>
        </p:txBody>
      </p:sp>
      <p:sp>
        <p:nvSpPr>
          <p:cNvPr id="3" name="Content Placeholder 2"/>
          <p:cNvSpPr>
            <a:spLocks noGrp="1"/>
          </p:cNvSpPr>
          <p:nvPr>
            <p:ph sz="half" idx="1"/>
          </p:nvPr>
        </p:nvSpPr>
        <p:spPr>
          <a:xfrm>
            <a:off x="1295400" y="1825625"/>
            <a:ext cx="6863862" cy="4117975"/>
          </a:xfrm>
        </p:spPr>
        <p:txBody>
          <a:bodyPr vert="horz" lIns="91440" tIns="45720" rIns="91440" bIns="45720" rtlCol="0" anchor="t">
            <a:normAutofit/>
          </a:bodyPr>
          <a:lstStyle/>
          <a:p>
            <a:pPr marL="45720" indent="0">
              <a:buNone/>
            </a:pPr>
            <a:r>
              <a:rPr lang="en-GB" sz="2500"/>
              <a:t>Recent study shows that Pakistan literacy rate </a:t>
            </a:r>
          </a:p>
          <a:p>
            <a:pPr marL="45720" indent="0">
              <a:buNone/>
            </a:pPr>
            <a:r>
              <a:rPr lang="en-GB" sz="2500">
                <a:ea typeface="Cambria"/>
              </a:rPr>
              <a:t>At 62.3%</a:t>
            </a:r>
          </a:p>
          <a:p>
            <a:pPr marL="45720" indent="0">
              <a:buNone/>
            </a:pPr>
            <a:endParaRPr lang="en-GB" sz="2500">
              <a:ea typeface="Cambria"/>
            </a:endParaRPr>
          </a:p>
          <a:p>
            <a:pPr marL="45720" indent="0">
              <a:buNone/>
            </a:pPr>
            <a:endParaRPr lang="en-GB" sz="2500">
              <a:ea typeface="Cambria"/>
            </a:endParaRPr>
          </a:p>
          <a:p>
            <a:pPr marL="45720" indent="0">
              <a:buNone/>
            </a:pPr>
            <a:endParaRPr lang="en-GB" sz="1500">
              <a:ea typeface="Cambria"/>
            </a:endParaRPr>
          </a:p>
          <a:p>
            <a:pPr marL="45720" indent="0">
              <a:buNone/>
            </a:pPr>
            <a:endParaRPr lang="en-GB" sz="1500">
              <a:ea typeface="Cambria"/>
            </a:endParaRPr>
          </a:p>
          <a:p>
            <a:pPr marL="45720" indent="0">
              <a:buNone/>
            </a:pPr>
            <a:endParaRPr lang="en-GB" sz="1500">
              <a:ea typeface="Cambria"/>
            </a:endParaRPr>
          </a:p>
          <a:p>
            <a:pPr marL="45720" indent="0">
              <a:buNone/>
            </a:pPr>
            <a:r>
              <a:rPr lang="en-GB" sz="1500">
                <a:ea typeface="Cambria"/>
                <a:hlinkClick r:id="rId2"/>
              </a:rPr>
              <a:t>Ministry of Federal Education and Professional Training</a:t>
            </a:r>
            <a:endParaRPr lang="en-GB" sz="1500">
              <a:ea typeface="Cambria"/>
            </a:endParaRPr>
          </a:p>
        </p:txBody>
      </p:sp>
      <p:pic>
        <p:nvPicPr>
          <p:cNvPr id="4" name="Picture 4" descr="Chart, pie chart&#10;&#10;Description automatically generated">
            <a:extLst>
              <a:ext uri="{FF2B5EF4-FFF2-40B4-BE49-F238E27FC236}">
                <a16:creationId xmlns:a16="http://schemas.microsoft.com/office/drawing/2014/main" id="{AA78CFB2-EB4D-C5FD-33D4-4768FC1844AD}"/>
              </a:ext>
            </a:extLst>
          </p:cNvPr>
          <p:cNvPicPr>
            <a:picLocks noChangeAspect="1"/>
          </p:cNvPicPr>
          <p:nvPr/>
        </p:nvPicPr>
        <p:blipFill>
          <a:blip r:embed="rId3"/>
          <a:stretch>
            <a:fillRect/>
          </a:stretch>
        </p:blipFill>
        <p:spPr>
          <a:xfrm>
            <a:off x="5055390" y="1825625"/>
            <a:ext cx="7286444" cy="4575802"/>
          </a:xfrm>
          <a:prstGeom prst="rect">
            <a:avLst/>
          </a:prstGeom>
        </p:spPr>
      </p:pic>
    </p:spTree>
    <p:extLst>
      <p:ext uri="{BB962C8B-B14F-4D97-AF65-F5344CB8AC3E}">
        <p14:creationId xmlns:p14="http://schemas.microsoft.com/office/powerpoint/2010/main" val="422919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Product Rational</a:t>
            </a:r>
          </a:p>
        </p:txBody>
      </p:sp>
      <p:sp>
        <p:nvSpPr>
          <p:cNvPr id="3" name="Content Placeholder 2"/>
          <p:cNvSpPr>
            <a:spLocks noGrp="1"/>
          </p:cNvSpPr>
          <p:nvPr>
            <p:ph type="body" idx="1"/>
          </p:nvPr>
        </p:nvSpPr>
        <p:spPr/>
        <p:txBody>
          <a:bodyPr/>
          <a:lstStyle/>
          <a:p>
            <a:r>
              <a:rPr lang="en-GB" dirty="0">
                <a:solidFill>
                  <a:schemeClr val="accent1"/>
                </a:solidFill>
              </a:rPr>
              <a:t>Label</a:t>
            </a:r>
          </a:p>
        </p:txBody>
      </p:sp>
      <p:sp>
        <p:nvSpPr>
          <p:cNvPr id="5" name="Content Placeholder 4"/>
          <p:cNvSpPr>
            <a:spLocks noGrp="1"/>
          </p:cNvSpPr>
          <p:nvPr>
            <p:ph sz="half" idx="2"/>
          </p:nvPr>
        </p:nvSpPr>
        <p:spPr>
          <a:xfrm>
            <a:off x="1295400" y="2470151"/>
            <a:ext cx="4727448" cy="691060"/>
          </a:xfrm>
        </p:spPr>
        <p:txBody>
          <a:bodyPr/>
          <a:lstStyle/>
          <a:p>
            <a:pPr marL="45720" indent="0">
              <a:buNone/>
            </a:pPr>
            <a:r>
              <a:rPr lang="en-GB" dirty="0"/>
              <a:t>Tagline:</a:t>
            </a:r>
          </a:p>
        </p:txBody>
      </p:sp>
      <p:sp>
        <p:nvSpPr>
          <p:cNvPr id="6" name="Text Placeholder 5"/>
          <p:cNvSpPr>
            <a:spLocks noGrp="1"/>
          </p:cNvSpPr>
          <p:nvPr>
            <p:ph type="body" sz="quarter" idx="3"/>
          </p:nvPr>
        </p:nvSpPr>
        <p:spPr/>
        <p:txBody>
          <a:bodyPr/>
          <a:lstStyle/>
          <a:p>
            <a:r>
              <a:rPr lang="en-GB" dirty="0">
                <a:solidFill>
                  <a:schemeClr val="accent1"/>
                </a:solidFill>
              </a:rPr>
              <a:t>Promotion</a:t>
            </a:r>
          </a:p>
        </p:txBody>
      </p:sp>
      <p:sp>
        <p:nvSpPr>
          <p:cNvPr id="7" name="Content Placeholder 6"/>
          <p:cNvSpPr>
            <a:spLocks noGrp="1"/>
          </p:cNvSpPr>
          <p:nvPr>
            <p:ph sz="quarter" idx="4"/>
          </p:nvPr>
        </p:nvSpPr>
        <p:spPr/>
        <p:txBody>
          <a:bodyPr/>
          <a:lstStyle/>
          <a:p>
            <a:r>
              <a:rPr lang="en-GB" dirty="0"/>
              <a:t>Social Media Marketing, referral marketing, influencer marketing</a:t>
            </a:r>
          </a:p>
        </p:txBody>
      </p:sp>
      <p:pic>
        <p:nvPicPr>
          <p:cNvPr id="8" name="Content Placehold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7628" y="3594072"/>
            <a:ext cx="3866606" cy="23199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p:cNvSpPr txBox="1"/>
          <p:nvPr/>
        </p:nvSpPr>
        <p:spPr>
          <a:xfrm>
            <a:off x="1423851" y="3409406"/>
            <a:ext cx="4232366" cy="369332"/>
          </a:xfrm>
          <a:prstGeom prst="rect">
            <a:avLst/>
          </a:prstGeom>
          <a:noFill/>
        </p:spPr>
        <p:txBody>
          <a:bodyPr wrap="square" rtlCol="0">
            <a:prstTxWarp prst="textPlain">
              <a:avLst/>
            </a:prstTxWarp>
            <a:spAutoFit/>
            <a:scene3d>
              <a:camera prst="orthographicFront"/>
              <a:lightRig rig="soft" dir="t">
                <a:rot lat="0" lon="0" rev="15600000"/>
              </a:lightRig>
            </a:scene3d>
            <a:sp3d extrusionH="57150" prstMaterial="softEdge">
              <a:bevelT w="25400" h="38100"/>
            </a:sp3d>
          </a:bodyPr>
          <a:lstStyle/>
          <a:p>
            <a:r>
              <a:rPr lang="en-GB" b="1">
                <a:ln/>
                <a:solidFill>
                  <a:schemeClr val="accent1">
                    <a:lumMod val="75000"/>
                  </a:schemeClr>
                </a:solidFill>
              </a:rPr>
              <a:t>Turn A Page, To Turn Your Life</a:t>
            </a:r>
          </a:p>
        </p:txBody>
      </p:sp>
    </p:spTree>
    <p:extLst>
      <p:ext uri="{BB962C8B-B14F-4D97-AF65-F5344CB8AC3E}">
        <p14:creationId xmlns:p14="http://schemas.microsoft.com/office/powerpoint/2010/main" val="250047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Product Rational</a:t>
            </a:r>
          </a:p>
        </p:txBody>
      </p:sp>
      <p:sp>
        <p:nvSpPr>
          <p:cNvPr id="3" name="Content Placeholder 2"/>
          <p:cNvSpPr>
            <a:spLocks noGrp="1"/>
          </p:cNvSpPr>
          <p:nvPr>
            <p:ph type="body" idx="1"/>
          </p:nvPr>
        </p:nvSpPr>
        <p:spPr/>
        <p:txBody>
          <a:bodyPr/>
          <a:lstStyle/>
          <a:p>
            <a:r>
              <a:rPr lang="en-GB" dirty="0">
                <a:solidFill>
                  <a:schemeClr val="accent1"/>
                </a:solidFill>
              </a:rPr>
              <a:t>Products</a:t>
            </a:r>
          </a:p>
        </p:txBody>
      </p:sp>
      <p:sp>
        <p:nvSpPr>
          <p:cNvPr id="5" name="Content Placeholder 4"/>
          <p:cNvSpPr>
            <a:spLocks noGrp="1"/>
          </p:cNvSpPr>
          <p:nvPr>
            <p:ph sz="half" idx="2"/>
          </p:nvPr>
        </p:nvSpPr>
        <p:spPr>
          <a:xfrm>
            <a:off x="1295400" y="2470150"/>
            <a:ext cx="4727448" cy="2800350"/>
          </a:xfrm>
        </p:spPr>
        <p:txBody>
          <a:bodyPr>
            <a:normAutofit/>
          </a:bodyPr>
          <a:lstStyle/>
          <a:p>
            <a:r>
              <a:rPr lang="en-US" dirty="0"/>
              <a:t>Art Supplies</a:t>
            </a:r>
          </a:p>
          <a:p>
            <a:r>
              <a:rPr lang="en-US" dirty="0"/>
              <a:t>Paper &amp; Notebooks</a:t>
            </a:r>
          </a:p>
          <a:p>
            <a:r>
              <a:rPr lang="en-US" dirty="0"/>
              <a:t>School Supplies</a:t>
            </a:r>
          </a:p>
          <a:p>
            <a:r>
              <a:rPr lang="en-US" dirty="0"/>
              <a:t>Writing Tools</a:t>
            </a:r>
          </a:p>
          <a:p>
            <a:r>
              <a:rPr lang="en-US" dirty="0"/>
              <a:t>Limited Editions</a:t>
            </a:r>
          </a:p>
          <a:p>
            <a:pPr marL="45720" indent="0">
              <a:buNone/>
            </a:pPr>
            <a:endParaRPr lang="en-GB" dirty="0"/>
          </a:p>
        </p:txBody>
      </p:sp>
      <p:sp>
        <p:nvSpPr>
          <p:cNvPr id="6" name="Text Placeholder 5"/>
          <p:cNvSpPr>
            <a:spLocks noGrp="1"/>
          </p:cNvSpPr>
          <p:nvPr>
            <p:ph type="body" sz="quarter" idx="3"/>
          </p:nvPr>
        </p:nvSpPr>
        <p:spPr/>
        <p:txBody>
          <a:bodyPr/>
          <a:lstStyle/>
          <a:p>
            <a:r>
              <a:rPr lang="en-GB" dirty="0">
                <a:solidFill>
                  <a:schemeClr val="accent1"/>
                </a:solidFill>
              </a:rPr>
              <a:t>Delivery</a:t>
            </a:r>
          </a:p>
        </p:txBody>
      </p:sp>
      <p:sp>
        <p:nvSpPr>
          <p:cNvPr id="7" name="Content Placeholder 6"/>
          <p:cNvSpPr>
            <a:spLocks noGrp="1"/>
          </p:cNvSpPr>
          <p:nvPr>
            <p:ph sz="quarter" idx="4"/>
          </p:nvPr>
        </p:nvSpPr>
        <p:spPr/>
        <p:txBody>
          <a:bodyPr>
            <a:normAutofit/>
          </a:bodyPr>
          <a:lstStyle/>
          <a:p>
            <a:r>
              <a:rPr lang="en-GB" dirty="0"/>
              <a:t>For B2C we will charge a base fee of Rs. 199/=</a:t>
            </a:r>
          </a:p>
          <a:p>
            <a:r>
              <a:rPr lang="en-GB" dirty="0"/>
              <a:t>The Standard delivery time is 3 working Days</a:t>
            </a:r>
          </a:p>
          <a:p>
            <a:r>
              <a:rPr lang="en-GB" dirty="0"/>
              <a:t>If the order is over 3,000/= delivery will be free</a:t>
            </a:r>
          </a:p>
          <a:p>
            <a:r>
              <a:rPr lang="en-GB" dirty="0"/>
              <a:t>For C2C transaction customers will need to meet up</a:t>
            </a:r>
          </a:p>
        </p:txBody>
      </p:sp>
    </p:spTree>
    <p:extLst>
      <p:ext uri="{BB962C8B-B14F-4D97-AF65-F5344CB8AC3E}">
        <p14:creationId xmlns:p14="http://schemas.microsoft.com/office/powerpoint/2010/main" val="11896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F32217-33D8-DC7A-3123-BDF36DFC80BB}"/>
              </a:ext>
            </a:extLst>
          </p:cNvPr>
          <p:cNvSpPr>
            <a:spLocks noGrp="1"/>
          </p:cNvSpPr>
          <p:nvPr>
            <p:ph type="title"/>
          </p:nvPr>
        </p:nvSpPr>
        <p:spPr/>
        <p:txBody>
          <a:bodyPr/>
          <a:lstStyle/>
          <a:p>
            <a:r>
              <a:rPr lang="en-US" dirty="0"/>
              <a:t>Organizational structure</a:t>
            </a:r>
          </a:p>
        </p:txBody>
      </p:sp>
      <p:graphicFrame>
        <p:nvGraphicFramePr>
          <p:cNvPr id="17" name="Content Placeholder 16">
            <a:extLst>
              <a:ext uri="{FF2B5EF4-FFF2-40B4-BE49-F238E27FC236}">
                <a16:creationId xmlns:a16="http://schemas.microsoft.com/office/drawing/2014/main" id="{4469C561-8DEB-AF95-70C2-32E9E1A0CA9B}"/>
              </a:ext>
            </a:extLst>
          </p:cNvPr>
          <p:cNvGraphicFramePr>
            <a:graphicFrameLocks noGrp="1"/>
          </p:cNvGraphicFramePr>
          <p:nvPr>
            <p:ph idx="1"/>
            <p:extLst>
              <p:ext uri="{D42A27DB-BD31-4B8C-83A1-F6EECF244321}">
                <p14:modId xmlns:p14="http://schemas.microsoft.com/office/powerpoint/2010/main" val="431728564"/>
              </p:ext>
            </p:extLst>
          </p:nvPr>
        </p:nvGraphicFramePr>
        <p:xfrm>
          <a:off x="1295400" y="1828800"/>
          <a:ext cx="96012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286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2AA91-E74B-A419-0EBB-D7DB832F1A33}"/>
              </a:ext>
            </a:extLst>
          </p:cNvPr>
          <p:cNvSpPr>
            <a:spLocks noGrp="1"/>
          </p:cNvSpPr>
          <p:nvPr>
            <p:ph type="title"/>
          </p:nvPr>
        </p:nvSpPr>
        <p:spPr/>
        <p:txBody>
          <a:bodyPr/>
          <a:lstStyle/>
          <a:p>
            <a:r>
              <a:rPr lang="en-US" dirty="0"/>
              <a:t>Feasibility analysis Survey</a:t>
            </a:r>
          </a:p>
        </p:txBody>
      </p:sp>
      <p:pic>
        <p:nvPicPr>
          <p:cNvPr id="5" name="Content Placeholder 4" descr="Forms response chart. Question title: How often do you buy books online?. Number of responses: 64 responses.">
            <a:extLst>
              <a:ext uri="{FF2B5EF4-FFF2-40B4-BE49-F238E27FC236}">
                <a16:creationId xmlns:a16="http://schemas.microsoft.com/office/drawing/2014/main" id="{796B9532-634D-9E52-A2D8-DAAEB1A3174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99851" y="3314700"/>
            <a:ext cx="5939730" cy="2498095"/>
          </a:xfrm>
          <a:prstGeom prst="rect">
            <a:avLst/>
          </a:prstGeom>
          <a:noFill/>
          <a:ln>
            <a:noFill/>
          </a:ln>
        </p:spPr>
      </p:pic>
      <p:pic>
        <p:nvPicPr>
          <p:cNvPr id="4" name="Picture 3" descr="Forms response chart. Question title: Age. Number of responses: 64 responses.">
            <a:extLst>
              <a:ext uri="{FF2B5EF4-FFF2-40B4-BE49-F238E27FC236}">
                <a16:creationId xmlns:a16="http://schemas.microsoft.com/office/drawing/2014/main" id="{B8712C6D-BE23-5932-82C4-EA7CF78F57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851" y="514985"/>
            <a:ext cx="5943600" cy="2500630"/>
          </a:xfrm>
          <a:prstGeom prst="rect">
            <a:avLst/>
          </a:prstGeom>
          <a:noFill/>
          <a:ln>
            <a:noFill/>
          </a:ln>
        </p:spPr>
      </p:pic>
    </p:spTree>
    <p:extLst>
      <p:ext uri="{BB962C8B-B14F-4D97-AF65-F5344CB8AC3E}">
        <p14:creationId xmlns:p14="http://schemas.microsoft.com/office/powerpoint/2010/main" val="2426404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Unique Selling Point</a:t>
            </a:r>
          </a:p>
        </p:txBody>
      </p:sp>
      <p:sp>
        <p:nvSpPr>
          <p:cNvPr id="3" name="Content Placeholder 2"/>
          <p:cNvSpPr>
            <a:spLocks noGrp="1"/>
          </p:cNvSpPr>
          <p:nvPr>
            <p:ph sz="half" idx="1"/>
          </p:nvPr>
        </p:nvSpPr>
        <p:spPr>
          <a:xfrm>
            <a:off x="1295400" y="1825625"/>
            <a:ext cx="9325708" cy="4117975"/>
          </a:xfrm>
        </p:spPr>
        <p:txBody>
          <a:bodyPr/>
          <a:lstStyle/>
          <a:p>
            <a:pPr marL="45720" indent="0" algn="just">
              <a:buNone/>
            </a:pPr>
            <a:r>
              <a:rPr lang="en-GB" dirty="0"/>
              <a:t>NlightN is a </a:t>
            </a:r>
            <a:r>
              <a:rPr lang="en-GB" b="1" dirty="0"/>
              <a:t>Business to customer</a:t>
            </a:r>
            <a:r>
              <a:rPr lang="en-GB" dirty="0"/>
              <a:t> &amp; </a:t>
            </a:r>
            <a:r>
              <a:rPr lang="en-GB" b="1" dirty="0"/>
              <a:t>customer-to-customer </a:t>
            </a:r>
            <a:r>
              <a:rPr lang="en-GB" dirty="0"/>
              <a:t>Internet marketplace, providing book lovers of any background with the opportunity to buy, sell and trade books and office supplies</a:t>
            </a:r>
          </a:p>
        </p:txBody>
      </p:sp>
      <p:pic>
        <p:nvPicPr>
          <p:cNvPr id="1028" name="Picture 4">
            <a:extLst>
              <a:ext uri="{FF2B5EF4-FFF2-40B4-BE49-F238E27FC236}">
                <a16:creationId xmlns:a16="http://schemas.microsoft.com/office/drawing/2014/main" id="{24410CFD-412D-BFF0-C1A4-8CE3116C357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437" b="93797" l="3282" r="96911">
                        <a14:foregroundMark x1="8301" y1="34491" x2="5019" y2="55583"/>
                        <a14:foregroundMark x1="5019" y1="55583" x2="7722" y2="33995"/>
                        <a14:foregroundMark x1="7722" y1="33995" x2="13707" y2="55087"/>
                        <a14:foregroundMark x1="13707" y1="55087" x2="23938" y2="65012"/>
                        <a14:foregroundMark x1="23938" y1="65012" x2="27027" y2="64020"/>
                        <a14:foregroundMark x1="3282" y1="61538" x2="3282" y2="42928"/>
                        <a14:foregroundMark x1="3282" y1="42928" x2="3861" y2="47146"/>
                        <a14:foregroundMark x1="69498" y1="72208" x2="84749" y2="72208"/>
                        <a14:foregroundMark x1="84749" y1="72208" x2="95753" y2="55583"/>
                        <a14:foregroundMark x1="95753" y1="55583" x2="93822" y2="39702"/>
                        <a14:foregroundMark x1="93822" y1="39702" x2="83977" y2="27295"/>
                        <a14:foregroundMark x1="83977" y1="27295" x2="68340" y2="25558"/>
                        <a14:foregroundMark x1="68340" y1="25558" x2="57336" y2="42928"/>
                        <a14:foregroundMark x1="57336" y1="42928" x2="58301" y2="59305"/>
                        <a14:foregroundMark x1="58301" y1="59305" x2="67761" y2="72705"/>
                        <a14:foregroundMark x1="67761" y1="72705" x2="71622" y2="73945"/>
                        <a14:foregroundMark x1="67181" y1="68486" x2="88803" y2="68734"/>
                        <a14:foregroundMark x1="88803" y1="68734" x2="88996" y2="68486"/>
                        <a14:foregroundMark x1="97104" y1="56824" x2="97297" y2="42928"/>
                        <a14:foregroundMark x1="58880" y1="8437" x2="62162" y2="10918"/>
                        <a14:foregroundMark x1="41892" y1="93797" x2="41892" y2="93797"/>
                        <a14:foregroundMark x1="74131" y1="64268" x2="79151" y2="63027"/>
                      </a14:backgroundRemoval>
                    </a14:imgEffect>
                  </a14:imgLayer>
                </a14:imgProps>
              </a:ext>
              <a:ext uri="{28A0092B-C50C-407E-A947-70E740481C1C}">
                <a14:useLocalDpi xmlns:a14="http://schemas.microsoft.com/office/drawing/2010/main" val="0"/>
              </a:ext>
            </a:extLst>
          </a:blip>
          <a:srcRect/>
          <a:stretch>
            <a:fillRect/>
          </a:stretch>
        </p:blipFill>
        <p:spPr bwMode="auto">
          <a:xfrm>
            <a:off x="6319569" y="2738434"/>
            <a:ext cx="3940223" cy="30654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30218A6-93EC-52D0-CE52-4B9F2F06935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375" b="89509" l="3048" r="98095">
                        <a14:foregroundMark x1="8000" y1="34375" x2="8000" y2="34375"/>
                        <a14:foregroundMark x1="7238" y1="43527" x2="7238" y2="43527"/>
                        <a14:foregroundMark x1="3238" y1="52902" x2="3238" y2="52902"/>
                        <a14:foregroundMark x1="61143" y1="42634" x2="61143" y2="42634"/>
                        <a14:foregroundMark x1="69524" y1="67634" x2="69524" y2="67634"/>
                        <a14:foregroundMark x1="81714" y1="67634" x2="81714" y2="67634"/>
                        <a14:foregroundMark x1="78667" y1="67634" x2="78667" y2="67634"/>
                        <a14:foregroundMark x1="75619" y1="64732" x2="75619" y2="64732"/>
                        <a14:foregroundMark x1="75238" y1="62500" x2="75238" y2="62500"/>
                        <a14:foregroundMark x1="55810" y1="52455" x2="55810" y2="52455"/>
                        <a14:foregroundMark x1="62476" y1="66071" x2="62476" y2="66071"/>
                        <a14:foregroundMark x1="62095" y1="64732" x2="58476" y2="42188"/>
                        <a14:foregroundMark x1="58476" y1="45313" x2="60190" y2="56696"/>
                        <a14:foregroundMark x1="57143" y1="42634" x2="71619" y2="30804"/>
                        <a14:foregroundMark x1="60190" y1="34821" x2="79619" y2="27679"/>
                        <a14:foregroundMark x1="79619" y1="27679" x2="93714" y2="38393"/>
                        <a14:foregroundMark x1="93714" y1="38393" x2="94857" y2="42188"/>
                        <a14:foregroundMark x1="79619" y1="55804" x2="79619" y2="55804"/>
                        <a14:foregroundMark x1="70857" y1="52009" x2="70857" y2="52009"/>
                        <a14:foregroundMark x1="81714" y1="52009" x2="80381" y2="52009"/>
                        <a14:foregroundMark x1="78667" y1="58036" x2="74667" y2="49330"/>
                        <a14:foregroundMark x1="98095" y1="49330" x2="98095" y2="49330"/>
                        <a14:foregroundMark x1="84190" y1="65848" x2="84190" y2="65848"/>
                        <a14:foregroundMark x1="71048" y1="67411" x2="77143" y2="69866"/>
                        <a14:foregroundMark x1="69714" y1="67857" x2="71048" y2="56250"/>
                        <a14:foregroundMark x1="20381" y1="59152" x2="16000" y2="44866"/>
                        <a14:foregroundMark x1="16000" y1="44866" x2="28381" y2="54911"/>
                        <a14:foregroundMark x1="28381" y1="54911" x2="24571" y2="39063"/>
                        <a14:foregroundMark x1="24571" y1="39063" x2="29905" y2="54464"/>
                        <a14:foregroundMark x1="29905" y1="54464" x2="25714" y2="71429"/>
                        <a14:foregroundMark x1="25714" y1="71429" x2="11619" y2="36161"/>
                        <a14:foregroundMark x1="11619" y1="36161" x2="13333" y2="35714"/>
                        <a14:foregroundMark x1="32571" y1="51786" x2="38667" y2="51786"/>
                        <a14:foregroundMark x1="30667" y1="55804" x2="37333" y2="56920"/>
                        <a14:foregroundMark x1="29333" y1="63616" x2="37905" y2="63393"/>
                        <a14:foregroundMark x1="27810" y1="68750" x2="34095" y2="64286"/>
                        <a14:foregroundMark x1="30286" y1="61161" x2="40000" y2="61607"/>
                        <a14:foregroundMark x1="13143" y1="63839" x2="22667" y2="60938"/>
                        <a14:foregroundMark x1="12190" y1="48884" x2="12762" y2="50893"/>
                        <a14:foregroundMark x1="17714" y1="41071" x2="17524" y2="47991"/>
                        <a14:foregroundMark x1="12952" y1="44196" x2="16190" y2="42857"/>
                        <a14:foregroundMark x1="22476" y1="37946" x2="22857" y2="36607"/>
                        <a14:foregroundMark x1="25143" y1="36830" x2="30476" y2="34821"/>
                      </a14:backgroundRemoval>
                    </a14:imgEffect>
                  </a14:imgLayer>
                </a14:imgProps>
              </a:ext>
              <a:ext uri="{28A0092B-C50C-407E-A947-70E740481C1C}">
                <a14:useLocalDpi xmlns:a14="http://schemas.microsoft.com/office/drawing/2010/main" val="0"/>
              </a:ext>
            </a:extLst>
          </a:blip>
          <a:srcRect/>
          <a:stretch>
            <a:fillRect/>
          </a:stretch>
        </p:blipFill>
        <p:spPr bwMode="auto">
          <a:xfrm>
            <a:off x="2018031" y="2668585"/>
            <a:ext cx="3940223" cy="3205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20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2AA91-E74B-A419-0EBB-D7DB832F1A33}"/>
              </a:ext>
            </a:extLst>
          </p:cNvPr>
          <p:cNvSpPr>
            <a:spLocks noGrp="1"/>
          </p:cNvSpPr>
          <p:nvPr>
            <p:ph type="title"/>
          </p:nvPr>
        </p:nvSpPr>
        <p:spPr/>
        <p:txBody>
          <a:bodyPr/>
          <a:lstStyle/>
          <a:p>
            <a:r>
              <a:rPr lang="en-US" dirty="0"/>
              <a:t>Feasibility analysis Survey</a:t>
            </a:r>
          </a:p>
        </p:txBody>
      </p:sp>
      <p:pic>
        <p:nvPicPr>
          <p:cNvPr id="6" name="Picture 5" descr="Forms response chart. Question title: Would you be more willing to buy or sell books on an internet marketplace, if your peers had used one before?. Number of responses: 64 responses.">
            <a:extLst>
              <a:ext uri="{FF2B5EF4-FFF2-40B4-BE49-F238E27FC236}">
                <a16:creationId xmlns:a16="http://schemas.microsoft.com/office/drawing/2014/main" id="{8D33E845-DAD8-FFF5-4A80-6E8844C6E4A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3721" y="3314700"/>
            <a:ext cx="5943600" cy="2695575"/>
          </a:xfrm>
          <a:prstGeom prst="rect">
            <a:avLst/>
          </a:prstGeom>
          <a:noFill/>
          <a:ln>
            <a:noFill/>
          </a:ln>
        </p:spPr>
      </p:pic>
      <p:pic>
        <p:nvPicPr>
          <p:cNvPr id="8" name="Picture 7" descr="Forms response chart. Question title: Would you be interested in purchasing used books?&#10;. Number of responses: 63 responses.">
            <a:extLst>
              <a:ext uri="{FF2B5EF4-FFF2-40B4-BE49-F238E27FC236}">
                <a16:creationId xmlns:a16="http://schemas.microsoft.com/office/drawing/2014/main" id="{D9863D99-86A9-81E5-B2D4-8CB1B5BB457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3721" y="560070"/>
            <a:ext cx="5943600" cy="2500630"/>
          </a:xfrm>
          <a:prstGeom prst="rect">
            <a:avLst/>
          </a:prstGeom>
          <a:noFill/>
          <a:ln>
            <a:noFill/>
          </a:ln>
        </p:spPr>
      </p:pic>
    </p:spTree>
    <p:extLst>
      <p:ext uri="{BB962C8B-B14F-4D97-AF65-F5344CB8AC3E}">
        <p14:creationId xmlns:p14="http://schemas.microsoft.com/office/powerpoint/2010/main" val="189450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2AA91-E74B-A419-0EBB-D7DB832F1A33}"/>
              </a:ext>
            </a:extLst>
          </p:cNvPr>
          <p:cNvSpPr>
            <a:spLocks noGrp="1"/>
          </p:cNvSpPr>
          <p:nvPr>
            <p:ph type="title"/>
          </p:nvPr>
        </p:nvSpPr>
        <p:spPr/>
        <p:txBody>
          <a:bodyPr/>
          <a:lstStyle/>
          <a:p>
            <a:r>
              <a:rPr lang="en-US" dirty="0"/>
              <a:t>Feasibility analysis Survey</a:t>
            </a:r>
          </a:p>
        </p:txBody>
      </p:sp>
      <p:pic>
        <p:nvPicPr>
          <p:cNvPr id="7" name="Picture 6" descr="Forms response chart. Question title: Depending on the book (Expensive) you are selling online, would you be willing to pay a small fee to an online marketplace to promote the book on the front page?&#10;. Number of responses: 64 responses.">
            <a:extLst>
              <a:ext uri="{FF2B5EF4-FFF2-40B4-BE49-F238E27FC236}">
                <a16:creationId xmlns:a16="http://schemas.microsoft.com/office/drawing/2014/main" id="{3748D0FA-4D8E-81F2-9A34-57F51BC5520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591" y="401637"/>
            <a:ext cx="5943600" cy="2695575"/>
          </a:xfrm>
          <a:prstGeom prst="rect">
            <a:avLst/>
          </a:prstGeom>
          <a:noFill/>
          <a:ln>
            <a:noFill/>
          </a:ln>
        </p:spPr>
      </p:pic>
      <p:pic>
        <p:nvPicPr>
          <p:cNvPr id="8" name="Picture 7" descr="Forms response chart. Question title: How important is it to you to have a sense of community or social connection when buying books online?&#10;. Number of responses: 64 responses.">
            <a:extLst>
              <a:ext uri="{FF2B5EF4-FFF2-40B4-BE49-F238E27FC236}">
                <a16:creationId xmlns:a16="http://schemas.microsoft.com/office/drawing/2014/main" id="{EF574F0A-69F4-D4C9-132E-1759E9E06E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591" y="3314700"/>
            <a:ext cx="5943600" cy="2695575"/>
          </a:xfrm>
          <a:prstGeom prst="rect">
            <a:avLst/>
          </a:prstGeom>
          <a:noFill/>
          <a:ln>
            <a:noFill/>
          </a:ln>
        </p:spPr>
      </p:pic>
    </p:spTree>
    <p:extLst>
      <p:ext uri="{BB962C8B-B14F-4D97-AF65-F5344CB8AC3E}">
        <p14:creationId xmlns:p14="http://schemas.microsoft.com/office/powerpoint/2010/main" val="218845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841E7E-0C7D-0059-15D1-11D8DF7DA1AD}"/>
              </a:ext>
            </a:extLst>
          </p:cNvPr>
          <p:cNvSpPr>
            <a:spLocks noGrp="1"/>
          </p:cNvSpPr>
          <p:nvPr>
            <p:ph type="title"/>
          </p:nvPr>
        </p:nvSpPr>
        <p:spPr/>
        <p:txBody>
          <a:bodyPr/>
          <a:lstStyle/>
          <a:p>
            <a:r>
              <a:rPr lang="en-US" dirty="0"/>
              <a:t>Business Cost</a:t>
            </a:r>
          </a:p>
        </p:txBody>
      </p:sp>
      <p:graphicFrame>
        <p:nvGraphicFramePr>
          <p:cNvPr id="10" name="Content Placeholder 9">
            <a:extLst>
              <a:ext uri="{FF2B5EF4-FFF2-40B4-BE49-F238E27FC236}">
                <a16:creationId xmlns:a16="http://schemas.microsoft.com/office/drawing/2014/main" id="{BB05F6F6-D831-2B1F-E943-EE15D0A2AC27}"/>
              </a:ext>
            </a:extLst>
          </p:cNvPr>
          <p:cNvGraphicFramePr>
            <a:graphicFrameLocks noGrp="1"/>
          </p:cNvGraphicFramePr>
          <p:nvPr>
            <p:ph idx="1"/>
            <p:extLst>
              <p:ext uri="{D42A27DB-BD31-4B8C-83A1-F6EECF244321}">
                <p14:modId xmlns:p14="http://schemas.microsoft.com/office/powerpoint/2010/main" val="3989090912"/>
              </p:ext>
            </p:extLst>
          </p:nvPr>
        </p:nvGraphicFramePr>
        <p:xfrm>
          <a:off x="1188560" y="1027112"/>
          <a:ext cx="4907440" cy="4505006"/>
        </p:xfrm>
        <a:graphic>
          <a:graphicData uri="http://schemas.openxmlformats.org/drawingml/2006/table">
            <a:tbl>
              <a:tblPr firstRow="1" firstCol="1" bandRow="1">
                <a:tableStyleId>{B301B821-A1FF-4177-AEE7-76D212191A09}</a:tableStyleId>
              </a:tblPr>
              <a:tblGrid>
                <a:gridCol w="2453720">
                  <a:extLst>
                    <a:ext uri="{9D8B030D-6E8A-4147-A177-3AD203B41FA5}">
                      <a16:colId xmlns:a16="http://schemas.microsoft.com/office/drawing/2014/main" val="310390269"/>
                    </a:ext>
                  </a:extLst>
                </a:gridCol>
                <a:gridCol w="2453720">
                  <a:extLst>
                    <a:ext uri="{9D8B030D-6E8A-4147-A177-3AD203B41FA5}">
                      <a16:colId xmlns:a16="http://schemas.microsoft.com/office/drawing/2014/main" val="3249060584"/>
                    </a:ext>
                  </a:extLst>
                </a:gridCol>
              </a:tblGrid>
              <a:tr h="409546">
                <a:tc>
                  <a:txBody>
                    <a:bodyPr/>
                    <a:lstStyle/>
                    <a:p>
                      <a:pPr marL="0" marR="0" indent="0" algn="l">
                        <a:lnSpc>
                          <a:spcPct val="150000"/>
                        </a:lnSpc>
                        <a:spcBef>
                          <a:spcPts val="0"/>
                        </a:spcBef>
                        <a:spcAft>
                          <a:spcPts val="0"/>
                        </a:spcAft>
                      </a:pPr>
                      <a:r>
                        <a:rPr lang="en-US" sz="2000" dirty="0">
                          <a:effectLst/>
                        </a:rPr>
                        <a:t>Business Cost</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457200" algn="just"/>
                      <a:endParaRPr lang="en-US" sz="1800">
                        <a:effectLst/>
                        <a:latin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06324503"/>
                  </a:ext>
                </a:extLst>
              </a:tr>
              <a:tr h="409546">
                <a:tc>
                  <a:txBody>
                    <a:bodyPr/>
                    <a:lstStyle/>
                    <a:p>
                      <a:pPr marL="0" marR="0" indent="0" algn="l">
                        <a:lnSpc>
                          <a:spcPct val="150000"/>
                        </a:lnSpc>
                        <a:spcBef>
                          <a:spcPts val="0"/>
                        </a:spcBef>
                        <a:spcAft>
                          <a:spcPts val="0"/>
                        </a:spcAft>
                      </a:pPr>
                      <a:r>
                        <a:rPr lang="en-US" sz="1800">
                          <a:effectLst/>
                        </a:rPr>
                        <a:t>Equity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50000"/>
                        </a:lnSpc>
                        <a:spcBef>
                          <a:spcPts val="0"/>
                        </a:spcBef>
                        <a:spcAft>
                          <a:spcPts val="0"/>
                        </a:spcAft>
                      </a:pPr>
                      <a:r>
                        <a:rPr lang="en-US" sz="1800">
                          <a:effectLst/>
                        </a:rPr>
                        <a:t>PKR 1,500,000.00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03401120"/>
                  </a:ext>
                </a:extLst>
              </a:tr>
              <a:tr h="409546">
                <a:tc>
                  <a:txBody>
                    <a:bodyPr/>
                    <a:lstStyle/>
                    <a:p>
                      <a:pPr marL="0" marR="0" indent="0" algn="l">
                        <a:lnSpc>
                          <a:spcPct val="150000"/>
                        </a:lnSpc>
                        <a:spcBef>
                          <a:spcPts val="0"/>
                        </a:spcBef>
                        <a:spcAft>
                          <a:spcPts val="0"/>
                        </a:spcAft>
                      </a:pPr>
                      <a:r>
                        <a:rPr lang="en-US" sz="1800">
                          <a:effectLst/>
                        </a:rPr>
                        <a:t>Business Registration</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50000"/>
                        </a:lnSpc>
                        <a:spcBef>
                          <a:spcPts val="0"/>
                        </a:spcBef>
                        <a:spcAft>
                          <a:spcPts val="0"/>
                        </a:spcAft>
                      </a:pPr>
                      <a:r>
                        <a:rPr lang="en-US" sz="1800">
                          <a:effectLst/>
                        </a:rPr>
                        <a:t>PKR      70,000.00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61679826"/>
                  </a:ext>
                </a:extLst>
              </a:tr>
              <a:tr h="409546">
                <a:tc>
                  <a:txBody>
                    <a:bodyPr/>
                    <a:lstStyle/>
                    <a:p>
                      <a:pPr marL="0" marR="0" indent="0" algn="l">
                        <a:lnSpc>
                          <a:spcPct val="150000"/>
                        </a:lnSpc>
                        <a:spcBef>
                          <a:spcPts val="0"/>
                        </a:spcBef>
                        <a:spcAft>
                          <a:spcPts val="0"/>
                        </a:spcAft>
                      </a:pPr>
                      <a:r>
                        <a:rPr lang="en-US" sz="1800">
                          <a:effectLst/>
                        </a:rPr>
                        <a:t>Website Development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50000"/>
                        </a:lnSpc>
                        <a:spcBef>
                          <a:spcPts val="0"/>
                        </a:spcBef>
                        <a:spcAft>
                          <a:spcPts val="0"/>
                        </a:spcAft>
                      </a:pPr>
                      <a:r>
                        <a:rPr lang="en-US" sz="1800">
                          <a:effectLst/>
                        </a:rPr>
                        <a:t>PKR    150,000.00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53179619"/>
                  </a:ext>
                </a:extLst>
              </a:tr>
              <a:tr h="409546">
                <a:tc>
                  <a:txBody>
                    <a:bodyPr/>
                    <a:lstStyle/>
                    <a:p>
                      <a:pPr marL="0" marR="0" indent="0" algn="l">
                        <a:lnSpc>
                          <a:spcPct val="150000"/>
                        </a:lnSpc>
                        <a:spcBef>
                          <a:spcPts val="0"/>
                        </a:spcBef>
                        <a:spcAft>
                          <a:spcPts val="0"/>
                        </a:spcAft>
                      </a:pPr>
                      <a:r>
                        <a:rPr lang="en-US" sz="1800">
                          <a:effectLst/>
                        </a:rPr>
                        <a:t>Website Hosting</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50000"/>
                        </a:lnSpc>
                        <a:spcBef>
                          <a:spcPts val="0"/>
                        </a:spcBef>
                        <a:spcAft>
                          <a:spcPts val="0"/>
                        </a:spcAft>
                      </a:pPr>
                      <a:r>
                        <a:rPr lang="en-US" sz="1800">
                          <a:effectLst/>
                        </a:rPr>
                        <a:t>PKR    100,000.00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79139295"/>
                  </a:ext>
                </a:extLst>
              </a:tr>
              <a:tr h="409546">
                <a:tc>
                  <a:txBody>
                    <a:bodyPr/>
                    <a:lstStyle/>
                    <a:p>
                      <a:pPr marL="0" marR="0" indent="0" algn="l">
                        <a:lnSpc>
                          <a:spcPct val="150000"/>
                        </a:lnSpc>
                        <a:spcBef>
                          <a:spcPts val="0"/>
                        </a:spcBef>
                        <a:spcAft>
                          <a:spcPts val="0"/>
                        </a:spcAft>
                      </a:pPr>
                      <a:r>
                        <a:rPr lang="en-US" sz="1800">
                          <a:effectLst/>
                        </a:rPr>
                        <a:t>Inventory (SKUs)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50000"/>
                        </a:lnSpc>
                        <a:spcBef>
                          <a:spcPts val="0"/>
                        </a:spcBef>
                        <a:spcAft>
                          <a:spcPts val="0"/>
                        </a:spcAft>
                      </a:pPr>
                      <a:r>
                        <a:rPr lang="en-US" sz="1800">
                          <a:effectLst/>
                        </a:rPr>
                        <a:t>PKR    130,000.00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12536665"/>
                  </a:ext>
                </a:extLst>
              </a:tr>
              <a:tr h="409546">
                <a:tc>
                  <a:txBody>
                    <a:bodyPr/>
                    <a:lstStyle/>
                    <a:p>
                      <a:pPr marL="0" marR="0" indent="0" algn="l">
                        <a:lnSpc>
                          <a:spcPct val="150000"/>
                        </a:lnSpc>
                        <a:spcBef>
                          <a:spcPts val="0"/>
                        </a:spcBef>
                        <a:spcAft>
                          <a:spcPts val="0"/>
                        </a:spcAft>
                      </a:pPr>
                      <a:r>
                        <a:rPr lang="en-US" sz="1800">
                          <a:effectLst/>
                        </a:rPr>
                        <a:t>Office Supplies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50000"/>
                        </a:lnSpc>
                        <a:spcBef>
                          <a:spcPts val="0"/>
                        </a:spcBef>
                        <a:spcAft>
                          <a:spcPts val="0"/>
                        </a:spcAft>
                      </a:pPr>
                      <a:r>
                        <a:rPr lang="en-US" sz="1800">
                          <a:effectLst/>
                        </a:rPr>
                        <a:t>PKR    120,000.00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41864951"/>
                  </a:ext>
                </a:extLst>
              </a:tr>
              <a:tr h="409546">
                <a:tc>
                  <a:txBody>
                    <a:bodyPr/>
                    <a:lstStyle/>
                    <a:p>
                      <a:pPr marL="0" marR="0" indent="0" algn="l">
                        <a:lnSpc>
                          <a:spcPct val="150000"/>
                        </a:lnSpc>
                        <a:spcBef>
                          <a:spcPts val="0"/>
                        </a:spcBef>
                        <a:spcAft>
                          <a:spcPts val="0"/>
                        </a:spcAft>
                      </a:pPr>
                      <a:r>
                        <a:rPr lang="en-US" sz="1800">
                          <a:effectLst/>
                        </a:rPr>
                        <a:t>Advertisement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50000"/>
                        </a:lnSpc>
                        <a:spcBef>
                          <a:spcPts val="0"/>
                        </a:spcBef>
                        <a:spcAft>
                          <a:spcPts val="0"/>
                        </a:spcAft>
                      </a:pPr>
                      <a:r>
                        <a:rPr lang="en-US" sz="1800">
                          <a:effectLst/>
                        </a:rPr>
                        <a:t>PKR    250,000.00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5426804"/>
                  </a:ext>
                </a:extLst>
              </a:tr>
              <a:tr h="409546">
                <a:tc>
                  <a:txBody>
                    <a:bodyPr/>
                    <a:lstStyle/>
                    <a:p>
                      <a:pPr marL="0" marR="0" indent="0" algn="l">
                        <a:lnSpc>
                          <a:spcPct val="150000"/>
                        </a:lnSpc>
                        <a:spcBef>
                          <a:spcPts val="0"/>
                        </a:spcBef>
                        <a:spcAft>
                          <a:spcPts val="0"/>
                        </a:spcAft>
                      </a:pPr>
                      <a:r>
                        <a:rPr lang="en-US" sz="1800">
                          <a:effectLst/>
                        </a:rPr>
                        <a:t>Rent Expense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50000"/>
                        </a:lnSpc>
                        <a:spcBef>
                          <a:spcPts val="0"/>
                        </a:spcBef>
                        <a:spcAft>
                          <a:spcPts val="0"/>
                        </a:spcAft>
                      </a:pPr>
                      <a:r>
                        <a:rPr lang="en-US" sz="1800">
                          <a:effectLst/>
                        </a:rPr>
                        <a:t>PKR    250,000.00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33770347"/>
                  </a:ext>
                </a:extLst>
              </a:tr>
              <a:tr h="409546">
                <a:tc>
                  <a:txBody>
                    <a:bodyPr/>
                    <a:lstStyle/>
                    <a:p>
                      <a:pPr marL="0" marR="0" indent="0" algn="l">
                        <a:lnSpc>
                          <a:spcPct val="150000"/>
                        </a:lnSpc>
                        <a:spcBef>
                          <a:spcPts val="0"/>
                        </a:spcBef>
                        <a:spcAft>
                          <a:spcPts val="0"/>
                        </a:spcAft>
                      </a:pPr>
                      <a:r>
                        <a:rPr lang="en-US" sz="1800">
                          <a:effectLst/>
                        </a:rPr>
                        <a:t>Total Cost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50000"/>
                        </a:lnSpc>
                        <a:spcBef>
                          <a:spcPts val="0"/>
                        </a:spcBef>
                        <a:spcAft>
                          <a:spcPts val="0"/>
                        </a:spcAft>
                      </a:pPr>
                      <a:r>
                        <a:rPr lang="en-US" sz="1800">
                          <a:effectLst/>
                        </a:rPr>
                        <a:t>PKR    1,070,000.00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295403973"/>
                  </a:ext>
                </a:extLst>
              </a:tr>
              <a:tr h="409546">
                <a:tc>
                  <a:txBody>
                    <a:bodyPr/>
                    <a:lstStyle/>
                    <a:p>
                      <a:pPr marL="0" marR="0" indent="0" algn="l">
                        <a:lnSpc>
                          <a:spcPct val="150000"/>
                        </a:lnSpc>
                        <a:spcBef>
                          <a:spcPts val="0"/>
                        </a:spcBef>
                        <a:spcAft>
                          <a:spcPts val="0"/>
                        </a:spcAft>
                      </a:pPr>
                      <a:r>
                        <a:rPr lang="en-US" sz="1800">
                          <a:effectLst/>
                        </a:rPr>
                        <a:t>Cash on hand</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l">
                        <a:lnSpc>
                          <a:spcPct val="150000"/>
                        </a:lnSpc>
                        <a:spcBef>
                          <a:spcPts val="0"/>
                        </a:spcBef>
                        <a:spcAft>
                          <a:spcPts val="0"/>
                        </a:spcAft>
                      </a:pPr>
                      <a:r>
                        <a:rPr lang="en-US" sz="1800" dirty="0">
                          <a:effectLst/>
                        </a:rPr>
                        <a:t>PKR    430,000.00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49287290"/>
                  </a:ext>
                </a:extLst>
              </a:tr>
            </a:tbl>
          </a:graphicData>
        </a:graphic>
      </p:graphicFrame>
      <p:sp>
        <p:nvSpPr>
          <p:cNvPr id="9" name="Text Placeholder 8">
            <a:extLst>
              <a:ext uri="{FF2B5EF4-FFF2-40B4-BE49-F238E27FC236}">
                <a16:creationId xmlns:a16="http://schemas.microsoft.com/office/drawing/2014/main" id="{BEFF1B41-CF3C-9B01-43D1-06F847460F20}"/>
              </a:ext>
            </a:extLst>
          </p:cNvPr>
          <p:cNvSpPr>
            <a:spLocks noGrp="1"/>
          </p:cNvSpPr>
          <p:nvPr>
            <p:ph type="body" sz="half" idx="2"/>
          </p:nvPr>
        </p:nvSpPr>
        <p:spPr/>
        <p:txBody>
          <a:bodyPr/>
          <a:lstStyle/>
          <a:p>
            <a:r>
              <a:rPr lang="en-US" dirty="0"/>
              <a:t>The financial plan of NlightN is based on 100% equity. </a:t>
            </a:r>
          </a:p>
        </p:txBody>
      </p:sp>
    </p:spTree>
    <p:extLst>
      <p:ext uri="{BB962C8B-B14F-4D97-AF65-F5344CB8AC3E}">
        <p14:creationId xmlns:p14="http://schemas.microsoft.com/office/powerpoint/2010/main" val="1574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B01CAD-FB2B-86A9-AB19-96EB1EA1C849}"/>
              </a:ext>
            </a:extLst>
          </p:cNvPr>
          <p:cNvSpPr>
            <a:spLocks noGrp="1"/>
          </p:cNvSpPr>
          <p:nvPr>
            <p:ph type="ctrTitle"/>
          </p:nvPr>
        </p:nvSpPr>
        <p:spPr>
          <a:xfrm>
            <a:off x="1066800" y="2999935"/>
            <a:ext cx="10058400" cy="2743200"/>
          </a:xfrm>
        </p:spPr>
        <p:txBody>
          <a:bodyPr/>
          <a:lstStyle/>
          <a:p>
            <a:r>
              <a:rPr lang="en-US" dirty="0"/>
              <a:t>Income statement</a:t>
            </a:r>
          </a:p>
        </p:txBody>
      </p:sp>
    </p:spTree>
    <p:extLst>
      <p:ext uri="{BB962C8B-B14F-4D97-AF65-F5344CB8AC3E}">
        <p14:creationId xmlns:p14="http://schemas.microsoft.com/office/powerpoint/2010/main" val="186241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3E3F9708-10A2-4965-12A2-6EEC29078BD0}"/>
              </a:ext>
            </a:extLst>
          </p:cNvPr>
          <p:cNvGraphicFramePr>
            <a:graphicFrameLocks noGrp="1"/>
          </p:cNvGraphicFramePr>
          <p:nvPr>
            <p:ph idx="1"/>
            <p:extLst>
              <p:ext uri="{D42A27DB-BD31-4B8C-83A1-F6EECF244321}">
                <p14:modId xmlns:p14="http://schemas.microsoft.com/office/powerpoint/2010/main" val="2383734579"/>
              </p:ext>
            </p:extLst>
          </p:nvPr>
        </p:nvGraphicFramePr>
        <p:xfrm>
          <a:off x="0" y="-1"/>
          <a:ext cx="12192000" cy="6858004"/>
        </p:xfrm>
        <a:graphic>
          <a:graphicData uri="http://schemas.openxmlformats.org/drawingml/2006/table">
            <a:tbl>
              <a:tblPr firstRow="1" firstCol="1" bandRow="1">
                <a:tableStyleId>{B301B821-A1FF-4177-AEE7-76D212191A09}</a:tableStyleId>
              </a:tblPr>
              <a:tblGrid>
                <a:gridCol w="2272974">
                  <a:extLst>
                    <a:ext uri="{9D8B030D-6E8A-4147-A177-3AD203B41FA5}">
                      <a16:colId xmlns:a16="http://schemas.microsoft.com/office/drawing/2014/main" val="3595482514"/>
                    </a:ext>
                  </a:extLst>
                </a:gridCol>
                <a:gridCol w="1654256">
                  <a:extLst>
                    <a:ext uri="{9D8B030D-6E8A-4147-A177-3AD203B41FA5}">
                      <a16:colId xmlns:a16="http://schemas.microsoft.com/office/drawing/2014/main" val="3827704268"/>
                    </a:ext>
                  </a:extLst>
                </a:gridCol>
                <a:gridCol w="1652954">
                  <a:extLst>
                    <a:ext uri="{9D8B030D-6E8A-4147-A177-3AD203B41FA5}">
                      <a16:colId xmlns:a16="http://schemas.microsoft.com/office/drawing/2014/main" val="2380091232"/>
                    </a:ext>
                  </a:extLst>
                </a:gridCol>
                <a:gridCol w="1652954">
                  <a:extLst>
                    <a:ext uri="{9D8B030D-6E8A-4147-A177-3AD203B41FA5}">
                      <a16:colId xmlns:a16="http://schemas.microsoft.com/office/drawing/2014/main" val="771440284"/>
                    </a:ext>
                  </a:extLst>
                </a:gridCol>
                <a:gridCol w="1652954">
                  <a:extLst>
                    <a:ext uri="{9D8B030D-6E8A-4147-A177-3AD203B41FA5}">
                      <a16:colId xmlns:a16="http://schemas.microsoft.com/office/drawing/2014/main" val="3336979524"/>
                    </a:ext>
                  </a:extLst>
                </a:gridCol>
                <a:gridCol w="1652954">
                  <a:extLst>
                    <a:ext uri="{9D8B030D-6E8A-4147-A177-3AD203B41FA5}">
                      <a16:colId xmlns:a16="http://schemas.microsoft.com/office/drawing/2014/main" val="3449608156"/>
                    </a:ext>
                  </a:extLst>
                </a:gridCol>
                <a:gridCol w="1652954">
                  <a:extLst>
                    <a:ext uri="{9D8B030D-6E8A-4147-A177-3AD203B41FA5}">
                      <a16:colId xmlns:a16="http://schemas.microsoft.com/office/drawing/2014/main" val="512684839"/>
                    </a:ext>
                  </a:extLst>
                </a:gridCol>
              </a:tblGrid>
              <a:tr h="293252">
                <a:tc>
                  <a:txBody>
                    <a:bodyPr/>
                    <a:lstStyle/>
                    <a:p>
                      <a:pPr indent="457200" algn="just"/>
                      <a:endParaRPr lang="en-US" sz="1800">
                        <a:effectLst/>
                        <a:latin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2023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2024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2025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2026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2027</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2028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extLst>
                  <a:ext uri="{0D108BD9-81ED-4DB2-BD59-A6C34878D82A}">
                    <a16:rowId xmlns:a16="http://schemas.microsoft.com/office/drawing/2014/main" val="992383268"/>
                  </a:ext>
                </a:extLst>
              </a:tr>
              <a:tr h="293252">
                <a:tc>
                  <a:txBody>
                    <a:bodyPr/>
                    <a:lstStyle/>
                    <a:p>
                      <a:pPr marL="0" marR="0" indent="0" algn="l">
                        <a:lnSpc>
                          <a:spcPct val="150000"/>
                        </a:lnSpc>
                        <a:spcBef>
                          <a:spcPts val="0"/>
                        </a:spcBef>
                        <a:spcAft>
                          <a:spcPts val="0"/>
                        </a:spcAft>
                      </a:pPr>
                      <a:r>
                        <a:rPr lang="en-US" sz="1400" b="1" i="1" u="sng">
                          <a:effectLst/>
                        </a:rPr>
                        <a:t>Revenue</a:t>
                      </a:r>
                      <a:endParaRPr lang="en-US" sz="1800" b="1" i="1" u="sng">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indent="457200" algn="just"/>
                      <a:endParaRPr lang="en-US" sz="1800">
                        <a:effectLst/>
                        <a:latin typeface="Times New Roman" panose="02020603050405020304" pitchFamily="18" charset="0"/>
                        <a:cs typeface="Times New Roman" panose="02020603050405020304" pitchFamily="18" charset="0"/>
                      </a:endParaRPr>
                    </a:p>
                  </a:txBody>
                  <a:tcPr marL="54929" marR="54929" marT="0" marB="0" anchor="ctr"/>
                </a:tc>
                <a:tc>
                  <a:txBody>
                    <a:bodyPr/>
                    <a:lstStyle/>
                    <a:p>
                      <a:pPr indent="457200" algn="just"/>
                      <a:endParaRPr lang="en-US" sz="1800">
                        <a:effectLst/>
                        <a:latin typeface="Times New Roman" panose="02020603050405020304" pitchFamily="18" charset="0"/>
                        <a:cs typeface="Times New Roman" panose="02020603050405020304" pitchFamily="18" charset="0"/>
                      </a:endParaRPr>
                    </a:p>
                  </a:txBody>
                  <a:tcPr marL="54929" marR="54929" marT="0" marB="0" anchor="ctr"/>
                </a:tc>
                <a:tc>
                  <a:txBody>
                    <a:bodyPr/>
                    <a:lstStyle/>
                    <a:p>
                      <a:pPr indent="457200" algn="just"/>
                      <a:endParaRPr lang="en-US" sz="1800">
                        <a:effectLst/>
                        <a:latin typeface="Times New Roman" panose="02020603050405020304" pitchFamily="18" charset="0"/>
                        <a:cs typeface="Times New Roman" panose="02020603050405020304" pitchFamily="18" charset="0"/>
                      </a:endParaRPr>
                    </a:p>
                  </a:txBody>
                  <a:tcPr marL="54929" marR="54929" marT="0" marB="0" anchor="ctr"/>
                </a:tc>
                <a:tc>
                  <a:txBody>
                    <a:bodyPr/>
                    <a:lstStyle/>
                    <a:p>
                      <a:pPr indent="457200" algn="just"/>
                      <a:endParaRPr lang="en-US" sz="1800">
                        <a:effectLst/>
                        <a:latin typeface="Times New Roman" panose="02020603050405020304" pitchFamily="18" charset="0"/>
                        <a:cs typeface="Times New Roman" panose="02020603050405020304" pitchFamily="18" charset="0"/>
                      </a:endParaRPr>
                    </a:p>
                  </a:txBody>
                  <a:tcPr marL="54929" marR="54929" marT="0" marB="0" anchor="ctr"/>
                </a:tc>
                <a:tc>
                  <a:txBody>
                    <a:bodyPr/>
                    <a:lstStyle/>
                    <a:p>
                      <a:pPr indent="457200" algn="just"/>
                      <a:endParaRPr lang="en-US" sz="1800">
                        <a:effectLst/>
                        <a:latin typeface="Times New Roman" panose="02020603050405020304" pitchFamily="18" charset="0"/>
                        <a:cs typeface="Times New Roman" panose="02020603050405020304" pitchFamily="18" charset="0"/>
                      </a:endParaRPr>
                    </a:p>
                  </a:txBody>
                  <a:tcPr marL="54929" marR="54929" marT="0" marB="0" anchor="ctr"/>
                </a:tc>
                <a:tc>
                  <a:txBody>
                    <a:bodyPr/>
                    <a:lstStyle/>
                    <a:p>
                      <a:pPr indent="457200" algn="just"/>
                      <a:endParaRPr lang="en-US" sz="1800">
                        <a:effectLst/>
                        <a:latin typeface="Times New Roman" panose="02020603050405020304" pitchFamily="18" charset="0"/>
                        <a:cs typeface="Times New Roman" panose="02020603050405020304" pitchFamily="18" charset="0"/>
                      </a:endParaRPr>
                    </a:p>
                  </a:txBody>
                  <a:tcPr marL="54929" marR="54929" marT="0" marB="0" anchor="ctr"/>
                </a:tc>
                <a:extLst>
                  <a:ext uri="{0D108BD9-81ED-4DB2-BD59-A6C34878D82A}">
                    <a16:rowId xmlns:a16="http://schemas.microsoft.com/office/drawing/2014/main" val="2025800892"/>
                  </a:ext>
                </a:extLst>
              </a:tr>
              <a:tr h="418100">
                <a:tc>
                  <a:txBody>
                    <a:bodyPr/>
                    <a:lstStyle/>
                    <a:p>
                      <a:pPr marL="0" marR="0" indent="0" algn="l">
                        <a:lnSpc>
                          <a:spcPct val="150000"/>
                        </a:lnSpc>
                        <a:spcBef>
                          <a:spcPts val="0"/>
                        </a:spcBef>
                        <a:spcAft>
                          <a:spcPts val="0"/>
                        </a:spcAft>
                      </a:pPr>
                      <a:r>
                        <a:rPr lang="en-US" sz="1400" b="1" i="1" u="none" dirty="0">
                          <a:effectLst/>
                        </a:rPr>
                        <a:t>Sales</a:t>
                      </a:r>
                      <a:endParaRPr lang="en-US" sz="1800" b="1" i="1" u="non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PKR 1,600,000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PKR 1,760,000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PKR 1,936,000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PKR 2,129,600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PKR 2,342,560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PKR 2,576,816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extLst>
                  <a:ext uri="{0D108BD9-81ED-4DB2-BD59-A6C34878D82A}">
                    <a16:rowId xmlns:a16="http://schemas.microsoft.com/office/drawing/2014/main" val="3378418900"/>
                  </a:ext>
                </a:extLst>
              </a:tr>
              <a:tr h="418100">
                <a:tc>
                  <a:txBody>
                    <a:bodyPr/>
                    <a:lstStyle/>
                    <a:p>
                      <a:pPr marL="0" marR="0" indent="0" algn="l">
                        <a:lnSpc>
                          <a:spcPct val="150000"/>
                        </a:lnSpc>
                        <a:spcBef>
                          <a:spcPts val="0"/>
                        </a:spcBef>
                        <a:spcAft>
                          <a:spcPts val="0"/>
                        </a:spcAft>
                      </a:pPr>
                      <a:r>
                        <a:rPr lang="en-US" sz="1400" b="1" i="1" u="none" dirty="0">
                          <a:effectLst/>
                        </a:rPr>
                        <a:t>Cost of Goods Sold</a:t>
                      </a:r>
                      <a:endParaRPr lang="en-US" sz="1800" b="1" i="1" u="non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300,000.00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440,000.00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484,000.00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532,400.00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585,640.00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644,204.00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extLst>
                  <a:ext uri="{0D108BD9-81ED-4DB2-BD59-A6C34878D82A}">
                    <a16:rowId xmlns:a16="http://schemas.microsoft.com/office/drawing/2014/main" val="1462095511"/>
                  </a:ext>
                </a:extLst>
              </a:tr>
              <a:tr h="418100">
                <a:tc>
                  <a:txBody>
                    <a:bodyPr/>
                    <a:lstStyle/>
                    <a:p>
                      <a:pPr marL="0" marR="0" indent="0" algn="l">
                        <a:lnSpc>
                          <a:spcPct val="150000"/>
                        </a:lnSpc>
                        <a:spcBef>
                          <a:spcPts val="0"/>
                        </a:spcBef>
                        <a:spcAft>
                          <a:spcPts val="0"/>
                        </a:spcAft>
                      </a:pPr>
                      <a:r>
                        <a:rPr lang="en-US" sz="1400" b="1" i="1">
                          <a:effectLst/>
                        </a:rPr>
                        <a:t>Gross Profit</a:t>
                      </a:r>
                      <a:endParaRPr lang="en-US" sz="18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1,300,000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1,320,000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1,452,000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1,597,200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1,756,920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1,932,612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extLst>
                  <a:ext uri="{0D108BD9-81ED-4DB2-BD59-A6C34878D82A}">
                    <a16:rowId xmlns:a16="http://schemas.microsoft.com/office/drawing/2014/main" val="3273163333"/>
                  </a:ext>
                </a:extLst>
              </a:tr>
              <a:tr h="418100">
                <a:tc>
                  <a:txBody>
                    <a:bodyPr/>
                    <a:lstStyle/>
                    <a:p>
                      <a:pPr marL="0" marR="0" indent="0" algn="l">
                        <a:lnSpc>
                          <a:spcPct val="150000"/>
                        </a:lnSpc>
                        <a:spcBef>
                          <a:spcPts val="0"/>
                        </a:spcBef>
                        <a:spcAft>
                          <a:spcPts val="0"/>
                        </a:spcAft>
                      </a:pPr>
                      <a:r>
                        <a:rPr lang="en-US" sz="1400" b="1" i="1" u="sng" dirty="0">
                          <a:effectLst/>
                        </a:rPr>
                        <a:t>Operating Expenses</a:t>
                      </a:r>
                      <a:endParaRPr lang="en-US" sz="1800" b="1" i="1" u="sng"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indent="457200" algn="just"/>
                      <a:endParaRPr lang="en-US" sz="1800">
                        <a:effectLst/>
                        <a:latin typeface="Times New Roman" panose="02020603050405020304" pitchFamily="18" charset="0"/>
                        <a:cs typeface="Times New Roman" panose="02020603050405020304" pitchFamily="18" charset="0"/>
                      </a:endParaRPr>
                    </a:p>
                  </a:txBody>
                  <a:tcPr marL="54929" marR="54929" marT="0" marB="0" anchor="ctr"/>
                </a:tc>
                <a:tc>
                  <a:txBody>
                    <a:bodyPr/>
                    <a:lstStyle/>
                    <a:p>
                      <a:pPr indent="457200" algn="just"/>
                      <a:endParaRPr lang="en-US" sz="1800">
                        <a:effectLst/>
                        <a:latin typeface="Times New Roman" panose="02020603050405020304" pitchFamily="18" charset="0"/>
                        <a:cs typeface="Times New Roman" panose="02020603050405020304" pitchFamily="18" charset="0"/>
                      </a:endParaRPr>
                    </a:p>
                  </a:txBody>
                  <a:tcPr marL="54929" marR="54929" marT="0" marB="0" anchor="ctr"/>
                </a:tc>
                <a:tc>
                  <a:txBody>
                    <a:bodyPr/>
                    <a:lstStyle/>
                    <a:p>
                      <a:pPr indent="457200" algn="just"/>
                      <a:endParaRPr lang="en-US" sz="1800">
                        <a:effectLst/>
                        <a:latin typeface="Times New Roman" panose="02020603050405020304" pitchFamily="18" charset="0"/>
                        <a:cs typeface="Times New Roman" panose="02020603050405020304" pitchFamily="18" charset="0"/>
                      </a:endParaRPr>
                    </a:p>
                  </a:txBody>
                  <a:tcPr marL="54929" marR="54929" marT="0" marB="0" anchor="ctr"/>
                </a:tc>
                <a:tc>
                  <a:txBody>
                    <a:bodyPr/>
                    <a:lstStyle/>
                    <a:p>
                      <a:pPr indent="457200" algn="just"/>
                      <a:endParaRPr lang="en-US" sz="1800">
                        <a:effectLst/>
                        <a:latin typeface="Times New Roman" panose="02020603050405020304" pitchFamily="18" charset="0"/>
                        <a:cs typeface="Times New Roman" panose="02020603050405020304" pitchFamily="18" charset="0"/>
                      </a:endParaRPr>
                    </a:p>
                  </a:txBody>
                  <a:tcPr marL="54929" marR="54929" marT="0" marB="0" anchor="ctr"/>
                </a:tc>
                <a:tc>
                  <a:txBody>
                    <a:bodyPr/>
                    <a:lstStyle/>
                    <a:p>
                      <a:pPr indent="457200" algn="just"/>
                      <a:endParaRPr lang="en-US" sz="1800">
                        <a:effectLst/>
                        <a:latin typeface="Times New Roman" panose="02020603050405020304" pitchFamily="18" charset="0"/>
                        <a:cs typeface="Times New Roman" panose="02020603050405020304" pitchFamily="18" charset="0"/>
                      </a:endParaRPr>
                    </a:p>
                  </a:txBody>
                  <a:tcPr marL="54929" marR="54929" marT="0" marB="0" anchor="ctr"/>
                </a:tc>
                <a:tc>
                  <a:txBody>
                    <a:bodyPr/>
                    <a:lstStyle/>
                    <a:p>
                      <a:pPr indent="457200" algn="just"/>
                      <a:endParaRPr lang="en-US" sz="1800">
                        <a:effectLst/>
                        <a:latin typeface="Times New Roman" panose="02020603050405020304" pitchFamily="18" charset="0"/>
                        <a:cs typeface="Times New Roman" panose="02020603050405020304" pitchFamily="18" charset="0"/>
                      </a:endParaRPr>
                    </a:p>
                  </a:txBody>
                  <a:tcPr marL="54929" marR="54929" marT="0" marB="0" anchor="ctr"/>
                </a:tc>
                <a:extLst>
                  <a:ext uri="{0D108BD9-81ED-4DB2-BD59-A6C34878D82A}">
                    <a16:rowId xmlns:a16="http://schemas.microsoft.com/office/drawing/2014/main" val="2357015065"/>
                  </a:ext>
                </a:extLst>
              </a:tr>
              <a:tr h="418100">
                <a:tc>
                  <a:txBody>
                    <a:bodyPr/>
                    <a:lstStyle/>
                    <a:p>
                      <a:pPr marL="0" marR="0" indent="0" algn="l">
                        <a:lnSpc>
                          <a:spcPct val="150000"/>
                        </a:lnSpc>
                        <a:spcBef>
                          <a:spcPts val="0"/>
                        </a:spcBef>
                        <a:spcAft>
                          <a:spcPts val="0"/>
                        </a:spcAft>
                      </a:pPr>
                      <a:r>
                        <a:rPr lang="en-US" sz="1400" b="1" i="1">
                          <a:effectLst/>
                        </a:rPr>
                        <a:t>Salaries &amp; Wages</a:t>
                      </a:r>
                      <a:endParaRPr lang="en-US" sz="18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500,000.00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500,000.00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500,000.00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500,000.00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500,000.00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500,000.00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extLst>
                  <a:ext uri="{0D108BD9-81ED-4DB2-BD59-A6C34878D82A}">
                    <a16:rowId xmlns:a16="http://schemas.microsoft.com/office/drawing/2014/main" val="2693707870"/>
                  </a:ext>
                </a:extLst>
              </a:tr>
              <a:tr h="418100">
                <a:tc>
                  <a:txBody>
                    <a:bodyPr/>
                    <a:lstStyle/>
                    <a:p>
                      <a:pPr marL="0" marR="0" indent="0" algn="l">
                        <a:lnSpc>
                          <a:spcPct val="150000"/>
                        </a:lnSpc>
                        <a:spcBef>
                          <a:spcPts val="0"/>
                        </a:spcBef>
                        <a:spcAft>
                          <a:spcPts val="0"/>
                        </a:spcAft>
                      </a:pPr>
                      <a:r>
                        <a:rPr lang="en-US" sz="1400" b="1" i="1">
                          <a:effectLst/>
                        </a:rPr>
                        <a:t>Office Expenses</a:t>
                      </a:r>
                      <a:endParaRPr lang="en-US" sz="18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20,000.00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20,200.00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20,402.00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20,606.02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20,812.08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21,020.20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extLst>
                  <a:ext uri="{0D108BD9-81ED-4DB2-BD59-A6C34878D82A}">
                    <a16:rowId xmlns:a16="http://schemas.microsoft.com/office/drawing/2014/main" val="1442683722"/>
                  </a:ext>
                </a:extLst>
              </a:tr>
              <a:tr h="418100">
                <a:tc>
                  <a:txBody>
                    <a:bodyPr/>
                    <a:lstStyle/>
                    <a:p>
                      <a:pPr marL="0" marR="0" indent="0" algn="l">
                        <a:lnSpc>
                          <a:spcPct val="150000"/>
                        </a:lnSpc>
                        <a:spcBef>
                          <a:spcPts val="0"/>
                        </a:spcBef>
                        <a:spcAft>
                          <a:spcPts val="0"/>
                        </a:spcAft>
                      </a:pPr>
                      <a:r>
                        <a:rPr lang="en-US" sz="1400" b="1" i="1">
                          <a:effectLst/>
                        </a:rPr>
                        <a:t>Rent Expense</a:t>
                      </a:r>
                      <a:endParaRPr lang="en-US" sz="18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100,000.00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105,000.00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110,250.00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115,762.50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121,550.63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127,628.16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extLst>
                  <a:ext uri="{0D108BD9-81ED-4DB2-BD59-A6C34878D82A}">
                    <a16:rowId xmlns:a16="http://schemas.microsoft.com/office/drawing/2014/main" val="3045712335"/>
                  </a:ext>
                </a:extLst>
              </a:tr>
              <a:tr h="418100">
                <a:tc>
                  <a:txBody>
                    <a:bodyPr/>
                    <a:lstStyle/>
                    <a:p>
                      <a:pPr marL="0" marR="0" indent="0" algn="l">
                        <a:lnSpc>
                          <a:spcPct val="150000"/>
                        </a:lnSpc>
                        <a:spcBef>
                          <a:spcPts val="0"/>
                        </a:spcBef>
                        <a:spcAft>
                          <a:spcPts val="0"/>
                        </a:spcAft>
                      </a:pPr>
                      <a:r>
                        <a:rPr lang="en-US" sz="1400" b="1" i="1">
                          <a:effectLst/>
                        </a:rPr>
                        <a:t>Utility Bills</a:t>
                      </a:r>
                      <a:endParaRPr lang="en-US" sz="18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100,000.00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100,000.00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100,000.00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100,000.00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100,000.00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100,000.00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extLst>
                  <a:ext uri="{0D108BD9-81ED-4DB2-BD59-A6C34878D82A}">
                    <a16:rowId xmlns:a16="http://schemas.microsoft.com/office/drawing/2014/main" val="1811686662"/>
                  </a:ext>
                </a:extLst>
              </a:tr>
              <a:tr h="418100">
                <a:tc>
                  <a:txBody>
                    <a:bodyPr/>
                    <a:lstStyle/>
                    <a:p>
                      <a:pPr marL="0" marR="0" indent="0" algn="l">
                        <a:lnSpc>
                          <a:spcPct val="150000"/>
                        </a:lnSpc>
                        <a:spcBef>
                          <a:spcPts val="0"/>
                        </a:spcBef>
                        <a:spcAft>
                          <a:spcPts val="0"/>
                        </a:spcAft>
                      </a:pPr>
                      <a:r>
                        <a:rPr lang="en-US" sz="1400" b="1" i="1">
                          <a:effectLst/>
                        </a:rPr>
                        <a:t>Maintenance Expenses</a:t>
                      </a:r>
                      <a:endParaRPr lang="en-US" sz="18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30,000.00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30,000.00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30,000.00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30,000.00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30,000.00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30,000.00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extLst>
                  <a:ext uri="{0D108BD9-81ED-4DB2-BD59-A6C34878D82A}">
                    <a16:rowId xmlns:a16="http://schemas.microsoft.com/office/drawing/2014/main" val="3452805454"/>
                  </a:ext>
                </a:extLst>
              </a:tr>
              <a:tr h="418100">
                <a:tc>
                  <a:txBody>
                    <a:bodyPr/>
                    <a:lstStyle/>
                    <a:p>
                      <a:pPr marL="0" marR="0" indent="0" algn="l">
                        <a:lnSpc>
                          <a:spcPct val="150000"/>
                        </a:lnSpc>
                        <a:spcBef>
                          <a:spcPts val="0"/>
                        </a:spcBef>
                        <a:spcAft>
                          <a:spcPts val="0"/>
                        </a:spcAft>
                      </a:pPr>
                      <a:r>
                        <a:rPr lang="en-US" sz="1400" b="1" i="1">
                          <a:effectLst/>
                        </a:rPr>
                        <a:t>Advertising Expenses</a:t>
                      </a:r>
                      <a:endParaRPr lang="en-US" sz="18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400,000.00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400,000.00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400,000.00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400,000.00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400,000.00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400,000.00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extLst>
                  <a:ext uri="{0D108BD9-81ED-4DB2-BD59-A6C34878D82A}">
                    <a16:rowId xmlns:a16="http://schemas.microsoft.com/office/drawing/2014/main" val="668130230"/>
                  </a:ext>
                </a:extLst>
              </a:tr>
              <a:tr h="418100">
                <a:tc>
                  <a:txBody>
                    <a:bodyPr/>
                    <a:lstStyle/>
                    <a:p>
                      <a:pPr marL="0" marR="0" indent="0" algn="l">
                        <a:lnSpc>
                          <a:spcPct val="150000"/>
                        </a:lnSpc>
                        <a:spcBef>
                          <a:spcPts val="0"/>
                        </a:spcBef>
                        <a:spcAft>
                          <a:spcPts val="0"/>
                        </a:spcAft>
                      </a:pPr>
                      <a:r>
                        <a:rPr lang="en-US" sz="1400" b="1" i="1">
                          <a:effectLst/>
                        </a:rPr>
                        <a:t>Depreciation</a:t>
                      </a:r>
                      <a:endParaRPr lang="en-US" sz="18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extLst>
                  <a:ext uri="{0D108BD9-81ED-4DB2-BD59-A6C34878D82A}">
                    <a16:rowId xmlns:a16="http://schemas.microsoft.com/office/drawing/2014/main" val="769232946"/>
                  </a:ext>
                </a:extLst>
              </a:tr>
              <a:tr h="418100">
                <a:tc>
                  <a:txBody>
                    <a:bodyPr/>
                    <a:lstStyle/>
                    <a:p>
                      <a:pPr marL="0" marR="0" indent="0" algn="l">
                        <a:lnSpc>
                          <a:spcPct val="150000"/>
                        </a:lnSpc>
                        <a:spcBef>
                          <a:spcPts val="0"/>
                        </a:spcBef>
                        <a:spcAft>
                          <a:spcPts val="0"/>
                        </a:spcAft>
                      </a:pPr>
                      <a:r>
                        <a:rPr lang="en-US" sz="1400" b="1" i="1">
                          <a:effectLst/>
                        </a:rPr>
                        <a:t>Total Operating Expenses</a:t>
                      </a:r>
                      <a:endParaRPr lang="en-US" sz="18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1,160,000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PKR 1,165,200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PKR 1,170,652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1,176,368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1,182,362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1,188,648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extLst>
                  <a:ext uri="{0D108BD9-81ED-4DB2-BD59-A6C34878D82A}">
                    <a16:rowId xmlns:a16="http://schemas.microsoft.com/office/drawing/2014/main" val="1078051250"/>
                  </a:ext>
                </a:extLst>
              </a:tr>
              <a:tr h="418100">
                <a:tc>
                  <a:txBody>
                    <a:bodyPr/>
                    <a:lstStyle/>
                    <a:p>
                      <a:pPr marL="0" marR="0" indent="0" algn="l">
                        <a:lnSpc>
                          <a:spcPct val="150000"/>
                        </a:lnSpc>
                        <a:spcBef>
                          <a:spcPts val="0"/>
                        </a:spcBef>
                        <a:spcAft>
                          <a:spcPts val="0"/>
                        </a:spcAft>
                      </a:pPr>
                      <a:r>
                        <a:rPr lang="en-US" sz="1400" b="1" i="1">
                          <a:effectLst/>
                        </a:rPr>
                        <a:t>Income From Operations</a:t>
                      </a:r>
                      <a:endParaRPr lang="en-US" sz="18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140,000.00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154,800.00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281,348.00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420,831.48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574,557.29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743,963.64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extLst>
                  <a:ext uri="{0D108BD9-81ED-4DB2-BD59-A6C34878D82A}">
                    <a16:rowId xmlns:a16="http://schemas.microsoft.com/office/drawing/2014/main" val="1203341489"/>
                  </a:ext>
                </a:extLst>
              </a:tr>
              <a:tr h="418100">
                <a:tc>
                  <a:txBody>
                    <a:bodyPr/>
                    <a:lstStyle/>
                    <a:p>
                      <a:pPr marL="0" marR="0" indent="0" algn="l">
                        <a:lnSpc>
                          <a:spcPct val="150000"/>
                        </a:lnSpc>
                        <a:spcBef>
                          <a:spcPts val="0"/>
                        </a:spcBef>
                        <a:spcAft>
                          <a:spcPts val="0"/>
                        </a:spcAft>
                      </a:pPr>
                      <a:r>
                        <a:rPr lang="en-US" sz="1400" b="1" i="1">
                          <a:effectLst/>
                        </a:rPr>
                        <a:t>Income Tax Expense</a:t>
                      </a:r>
                      <a:endParaRPr lang="en-US" sz="18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indent="457200" algn="just"/>
                      <a:endParaRPr lang="en-US" sz="1800">
                        <a:effectLst/>
                        <a:latin typeface="Times New Roman" panose="02020603050405020304" pitchFamily="18" charset="0"/>
                        <a:cs typeface="Times New Roman" panose="02020603050405020304" pitchFamily="18" charset="0"/>
                      </a:endParaRPr>
                    </a:p>
                  </a:txBody>
                  <a:tcPr marL="54929" marR="54929" marT="0" marB="0" anchor="ctr"/>
                </a:tc>
                <a:tc>
                  <a:txBody>
                    <a:bodyPr/>
                    <a:lstStyle/>
                    <a:p>
                      <a:pPr indent="457200" algn="just"/>
                      <a:endParaRPr lang="en-US" sz="1800">
                        <a:effectLst/>
                        <a:latin typeface="Times New Roman" panose="02020603050405020304" pitchFamily="18" charset="0"/>
                        <a:cs typeface="Times New Roman" panose="02020603050405020304" pitchFamily="18" charset="0"/>
                      </a:endParaRPr>
                    </a:p>
                  </a:txBody>
                  <a:tcPr marL="54929" marR="54929" marT="0" marB="0" anchor="ctr"/>
                </a:tc>
                <a:tc>
                  <a:txBody>
                    <a:bodyPr/>
                    <a:lstStyle/>
                    <a:p>
                      <a:pPr indent="457200" algn="just"/>
                      <a:endParaRPr lang="en-US" sz="1800">
                        <a:effectLst/>
                        <a:latin typeface="Times New Roman" panose="02020603050405020304" pitchFamily="18" charset="0"/>
                        <a:cs typeface="Times New Roman" panose="02020603050405020304" pitchFamily="18" charset="0"/>
                      </a:endParaRPr>
                    </a:p>
                  </a:txBody>
                  <a:tcPr marL="54929" marR="54929" marT="0" marB="0" anchor="ctr"/>
                </a:tc>
                <a:tc>
                  <a:txBody>
                    <a:bodyPr/>
                    <a:lstStyle/>
                    <a:p>
                      <a:pPr indent="457200" algn="just"/>
                      <a:endParaRPr lang="en-US" sz="1800">
                        <a:effectLst/>
                        <a:latin typeface="Times New Roman" panose="02020603050405020304" pitchFamily="18" charset="0"/>
                        <a:cs typeface="Times New Roman" panose="02020603050405020304" pitchFamily="18" charset="0"/>
                      </a:endParaRPr>
                    </a:p>
                  </a:txBody>
                  <a:tcPr marL="54929" marR="54929" marT="0" marB="0" anchor="ctr"/>
                </a:tc>
                <a:tc>
                  <a:txBody>
                    <a:bodyPr/>
                    <a:lstStyle/>
                    <a:p>
                      <a:pPr indent="457200" algn="just"/>
                      <a:endParaRPr lang="en-US" sz="1800">
                        <a:effectLst/>
                        <a:latin typeface="Times New Roman" panose="02020603050405020304" pitchFamily="18" charset="0"/>
                        <a:cs typeface="Times New Roman" panose="02020603050405020304" pitchFamily="18" charset="0"/>
                      </a:endParaRPr>
                    </a:p>
                  </a:txBody>
                  <a:tcPr marL="54929" marR="54929" marT="0" marB="0" anchor="ctr"/>
                </a:tc>
                <a:tc>
                  <a:txBody>
                    <a:bodyPr/>
                    <a:lstStyle/>
                    <a:p>
                      <a:pPr indent="457200" algn="just"/>
                      <a:endParaRPr lang="en-US" sz="1800" dirty="0">
                        <a:effectLst/>
                        <a:latin typeface="Times New Roman" panose="02020603050405020304" pitchFamily="18" charset="0"/>
                        <a:cs typeface="Times New Roman" panose="02020603050405020304" pitchFamily="18" charset="0"/>
                      </a:endParaRPr>
                    </a:p>
                  </a:txBody>
                  <a:tcPr marL="54929" marR="54929" marT="0" marB="0" anchor="ctr"/>
                </a:tc>
                <a:extLst>
                  <a:ext uri="{0D108BD9-81ED-4DB2-BD59-A6C34878D82A}">
                    <a16:rowId xmlns:a16="http://schemas.microsoft.com/office/drawing/2014/main" val="1184965843"/>
                  </a:ext>
                </a:extLst>
              </a:tr>
              <a:tr h="418100">
                <a:tc>
                  <a:txBody>
                    <a:bodyPr/>
                    <a:lstStyle/>
                    <a:p>
                      <a:pPr marL="0" marR="0" indent="0" algn="l">
                        <a:lnSpc>
                          <a:spcPct val="150000"/>
                        </a:lnSpc>
                        <a:spcBef>
                          <a:spcPts val="0"/>
                        </a:spcBef>
                        <a:spcAft>
                          <a:spcPts val="0"/>
                        </a:spcAft>
                      </a:pPr>
                      <a:r>
                        <a:rPr lang="en-US" sz="1400" b="1" i="1" dirty="0">
                          <a:effectLst/>
                        </a:rPr>
                        <a:t>Net Income</a:t>
                      </a:r>
                      <a:endPar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140,000.00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154,800.00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281,348.00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420,831.48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a:effectLst/>
                        </a:rPr>
                        <a:t> PKR    574,557.29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tc>
                  <a:txBody>
                    <a:bodyPr/>
                    <a:lstStyle/>
                    <a:p>
                      <a:pPr marL="0" marR="0" indent="0" algn="l">
                        <a:lnSpc>
                          <a:spcPct val="150000"/>
                        </a:lnSpc>
                        <a:spcBef>
                          <a:spcPts val="0"/>
                        </a:spcBef>
                        <a:spcAft>
                          <a:spcPts val="0"/>
                        </a:spcAft>
                      </a:pPr>
                      <a:r>
                        <a:rPr lang="en-US" sz="1400" dirty="0">
                          <a:effectLst/>
                        </a:rPr>
                        <a:t> PKR    743,963.64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929" marR="54929" marT="0" marB="0" anchor="ctr"/>
                </a:tc>
                <a:extLst>
                  <a:ext uri="{0D108BD9-81ED-4DB2-BD59-A6C34878D82A}">
                    <a16:rowId xmlns:a16="http://schemas.microsoft.com/office/drawing/2014/main" val="2870862325"/>
                  </a:ext>
                </a:extLst>
              </a:tr>
            </a:tbl>
          </a:graphicData>
        </a:graphic>
      </p:graphicFrame>
      <p:sp>
        <p:nvSpPr>
          <p:cNvPr id="9" name="Rectangle 1">
            <a:extLst>
              <a:ext uri="{FF2B5EF4-FFF2-40B4-BE49-F238E27FC236}">
                <a16:creationId xmlns:a16="http://schemas.microsoft.com/office/drawing/2014/main" id="{81FE834C-5C21-F2EC-AAE3-91856DF31BF1}"/>
              </a:ext>
            </a:extLst>
          </p:cNvPr>
          <p:cNvSpPr>
            <a:spLocks noChangeArrowheads="1"/>
          </p:cNvSpPr>
          <p:nvPr/>
        </p:nvSpPr>
        <p:spPr bwMode="auto">
          <a:xfrm>
            <a:off x="-3773563" y="109393"/>
            <a:ext cx="19701372" cy="286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increase in office expense every year.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4567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B01CAD-FB2B-86A9-AB19-96EB1EA1C849}"/>
              </a:ext>
            </a:extLst>
          </p:cNvPr>
          <p:cNvSpPr>
            <a:spLocks noGrp="1"/>
          </p:cNvSpPr>
          <p:nvPr>
            <p:ph type="ctrTitle"/>
          </p:nvPr>
        </p:nvSpPr>
        <p:spPr>
          <a:xfrm>
            <a:off x="1066800" y="2999935"/>
            <a:ext cx="10058400" cy="2743200"/>
          </a:xfrm>
        </p:spPr>
        <p:txBody>
          <a:bodyPr/>
          <a:lstStyle/>
          <a:p>
            <a:r>
              <a:rPr lang="en-US" dirty="0"/>
              <a:t>Balance sheet</a:t>
            </a:r>
          </a:p>
        </p:txBody>
      </p:sp>
    </p:spTree>
    <p:extLst>
      <p:ext uri="{BB962C8B-B14F-4D97-AF65-F5344CB8AC3E}">
        <p14:creationId xmlns:p14="http://schemas.microsoft.com/office/powerpoint/2010/main" val="241771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1ABC707-6630-FD91-1FAF-7D935340B871}"/>
              </a:ext>
            </a:extLst>
          </p:cNvPr>
          <p:cNvGraphicFramePr>
            <a:graphicFrameLocks noGrp="1"/>
          </p:cNvGraphicFramePr>
          <p:nvPr>
            <p:extLst>
              <p:ext uri="{D42A27DB-BD31-4B8C-83A1-F6EECF244321}">
                <p14:modId xmlns:p14="http://schemas.microsoft.com/office/powerpoint/2010/main" val="2035086121"/>
              </p:ext>
            </p:extLst>
          </p:nvPr>
        </p:nvGraphicFramePr>
        <p:xfrm>
          <a:off x="337625" y="28135"/>
          <a:ext cx="11071274" cy="6710287"/>
        </p:xfrm>
        <a:graphic>
          <a:graphicData uri="http://schemas.openxmlformats.org/drawingml/2006/table">
            <a:tbl>
              <a:tblPr firstRow="1" firstCol="1" bandRow="1">
                <a:tableStyleId>{B301B821-A1FF-4177-AEE7-76D212191A09}</a:tableStyleId>
              </a:tblPr>
              <a:tblGrid>
                <a:gridCol w="2011680">
                  <a:extLst>
                    <a:ext uri="{9D8B030D-6E8A-4147-A177-3AD203B41FA5}">
                      <a16:colId xmlns:a16="http://schemas.microsoft.com/office/drawing/2014/main" val="2194138233"/>
                    </a:ext>
                  </a:extLst>
                </a:gridCol>
                <a:gridCol w="1471748">
                  <a:extLst>
                    <a:ext uri="{9D8B030D-6E8A-4147-A177-3AD203B41FA5}">
                      <a16:colId xmlns:a16="http://schemas.microsoft.com/office/drawing/2014/main" val="3569938097"/>
                    </a:ext>
                  </a:extLst>
                </a:gridCol>
                <a:gridCol w="1482467">
                  <a:extLst>
                    <a:ext uri="{9D8B030D-6E8A-4147-A177-3AD203B41FA5}">
                      <a16:colId xmlns:a16="http://schemas.microsoft.com/office/drawing/2014/main" val="1714034067"/>
                    </a:ext>
                  </a:extLst>
                </a:gridCol>
                <a:gridCol w="1505243">
                  <a:extLst>
                    <a:ext uri="{9D8B030D-6E8A-4147-A177-3AD203B41FA5}">
                      <a16:colId xmlns:a16="http://schemas.microsoft.com/office/drawing/2014/main" val="2724070280"/>
                    </a:ext>
                  </a:extLst>
                </a:gridCol>
                <a:gridCol w="1533379">
                  <a:extLst>
                    <a:ext uri="{9D8B030D-6E8A-4147-A177-3AD203B41FA5}">
                      <a16:colId xmlns:a16="http://schemas.microsoft.com/office/drawing/2014/main" val="99843332"/>
                    </a:ext>
                  </a:extLst>
                </a:gridCol>
                <a:gridCol w="1561514">
                  <a:extLst>
                    <a:ext uri="{9D8B030D-6E8A-4147-A177-3AD203B41FA5}">
                      <a16:colId xmlns:a16="http://schemas.microsoft.com/office/drawing/2014/main" val="2355396793"/>
                    </a:ext>
                  </a:extLst>
                </a:gridCol>
                <a:gridCol w="1505243">
                  <a:extLst>
                    <a:ext uri="{9D8B030D-6E8A-4147-A177-3AD203B41FA5}">
                      <a16:colId xmlns:a16="http://schemas.microsoft.com/office/drawing/2014/main" val="3233184998"/>
                    </a:ext>
                  </a:extLst>
                </a:gridCol>
              </a:tblGrid>
              <a:tr h="243715">
                <a:tc>
                  <a:txBody>
                    <a:bodyPr/>
                    <a:lstStyle/>
                    <a:p>
                      <a:pPr indent="457200" algn="just"/>
                      <a:endParaRPr lang="en-US" sz="1400" dirty="0">
                        <a:effectLst/>
                        <a:latin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r">
                        <a:lnSpc>
                          <a:spcPct val="150000"/>
                        </a:lnSpc>
                        <a:spcBef>
                          <a:spcPts val="0"/>
                        </a:spcBef>
                        <a:spcAft>
                          <a:spcPts val="0"/>
                        </a:spcAft>
                      </a:pPr>
                      <a:r>
                        <a:rPr lang="en-US" sz="1200" dirty="0">
                          <a:effectLst/>
                        </a:rPr>
                        <a:t>2023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r">
                        <a:lnSpc>
                          <a:spcPct val="150000"/>
                        </a:lnSpc>
                        <a:spcBef>
                          <a:spcPts val="0"/>
                        </a:spcBef>
                        <a:spcAft>
                          <a:spcPts val="0"/>
                        </a:spcAft>
                      </a:pPr>
                      <a:r>
                        <a:rPr lang="en-US" sz="1200">
                          <a:effectLst/>
                        </a:rPr>
                        <a:t>2024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r">
                        <a:lnSpc>
                          <a:spcPct val="150000"/>
                        </a:lnSpc>
                        <a:spcBef>
                          <a:spcPts val="0"/>
                        </a:spcBef>
                        <a:spcAft>
                          <a:spcPts val="0"/>
                        </a:spcAft>
                      </a:pPr>
                      <a:r>
                        <a:rPr lang="en-US" sz="1200" dirty="0">
                          <a:effectLst/>
                        </a:rPr>
                        <a:t>2025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r">
                        <a:lnSpc>
                          <a:spcPct val="150000"/>
                        </a:lnSpc>
                        <a:spcBef>
                          <a:spcPts val="0"/>
                        </a:spcBef>
                        <a:spcAft>
                          <a:spcPts val="0"/>
                        </a:spcAft>
                      </a:pPr>
                      <a:r>
                        <a:rPr lang="en-US" sz="1200">
                          <a:effectLst/>
                        </a:rPr>
                        <a:t>2026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r">
                        <a:lnSpc>
                          <a:spcPct val="150000"/>
                        </a:lnSpc>
                        <a:spcBef>
                          <a:spcPts val="0"/>
                        </a:spcBef>
                        <a:spcAft>
                          <a:spcPts val="0"/>
                        </a:spcAft>
                      </a:pPr>
                      <a:r>
                        <a:rPr lang="en-US" sz="1200">
                          <a:effectLst/>
                        </a:rPr>
                        <a:t>2027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r">
                        <a:lnSpc>
                          <a:spcPct val="150000"/>
                        </a:lnSpc>
                        <a:spcBef>
                          <a:spcPts val="0"/>
                        </a:spcBef>
                        <a:spcAft>
                          <a:spcPts val="0"/>
                        </a:spcAft>
                      </a:pPr>
                      <a:r>
                        <a:rPr lang="en-US" sz="1200" dirty="0">
                          <a:effectLst/>
                        </a:rPr>
                        <a:t>2028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extLst>
                  <a:ext uri="{0D108BD9-81ED-4DB2-BD59-A6C34878D82A}">
                    <a16:rowId xmlns:a16="http://schemas.microsoft.com/office/drawing/2014/main" val="546739668"/>
                  </a:ext>
                </a:extLst>
              </a:tr>
              <a:tr h="243715">
                <a:tc>
                  <a:txBody>
                    <a:bodyPr/>
                    <a:lstStyle/>
                    <a:p>
                      <a:pPr marL="0" marR="0" indent="0" algn="l">
                        <a:lnSpc>
                          <a:spcPct val="150000"/>
                        </a:lnSpc>
                        <a:spcBef>
                          <a:spcPts val="0"/>
                        </a:spcBef>
                        <a:spcAft>
                          <a:spcPts val="0"/>
                        </a:spcAft>
                      </a:pPr>
                      <a:r>
                        <a:rPr lang="en-US" sz="1200" b="1" i="1" dirty="0">
                          <a:effectLst/>
                        </a:rPr>
                        <a:t>Current Assets</a:t>
                      </a:r>
                      <a:endParaRPr lang="en-US" sz="14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dirty="0">
                        <a:effectLst/>
                        <a:latin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a:effectLst/>
                        <a:latin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a:effectLst/>
                        <a:latin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a:effectLst/>
                        <a:latin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a:effectLst/>
                        <a:latin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a:effectLst/>
                        <a:latin typeface="Times New Roman" panose="02020603050405020304" pitchFamily="18" charset="0"/>
                        <a:cs typeface="Times New Roman" panose="02020603050405020304" pitchFamily="18" charset="0"/>
                      </a:endParaRPr>
                    </a:p>
                  </a:txBody>
                  <a:tcPr marL="43052" marR="43052" marT="0" marB="0"/>
                </a:tc>
                <a:extLst>
                  <a:ext uri="{0D108BD9-81ED-4DB2-BD59-A6C34878D82A}">
                    <a16:rowId xmlns:a16="http://schemas.microsoft.com/office/drawing/2014/main" val="669765343"/>
                  </a:ext>
                </a:extLst>
              </a:tr>
              <a:tr h="243715">
                <a:tc>
                  <a:txBody>
                    <a:bodyPr/>
                    <a:lstStyle/>
                    <a:p>
                      <a:pPr marL="0" marR="0" indent="0" algn="l">
                        <a:lnSpc>
                          <a:spcPct val="150000"/>
                        </a:lnSpc>
                        <a:spcBef>
                          <a:spcPts val="0"/>
                        </a:spcBef>
                        <a:spcAft>
                          <a:spcPts val="0"/>
                        </a:spcAft>
                      </a:pPr>
                      <a:r>
                        <a:rPr lang="en-US" sz="1200" b="1" i="1">
                          <a:effectLst/>
                        </a:rPr>
                        <a:t>Cash</a:t>
                      </a:r>
                      <a:endParaRPr lang="en-US" sz="14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dirty="0">
                          <a:effectLst/>
                        </a:rPr>
                        <a:t> PKR    175,000.00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192,500.00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211,750.00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232,925.00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256,217.50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281,839.25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extLst>
                  <a:ext uri="{0D108BD9-81ED-4DB2-BD59-A6C34878D82A}">
                    <a16:rowId xmlns:a16="http://schemas.microsoft.com/office/drawing/2014/main" val="102436615"/>
                  </a:ext>
                </a:extLst>
              </a:tr>
              <a:tr h="243715">
                <a:tc>
                  <a:txBody>
                    <a:bodyPr/>
                    <a:lstStyle/>
                    <a:p>
                      <a:pPr marL="0" marR="0" indent="0" algn="l">
                        <a:lnSpc>
                          <a:spcPct val="150000"/>
                        </a:lnSpc>
                        <a:spcBef>
                          <a:spcPts val="0"/>
                        </a:spcBef>
                        <a:spcAft>
                          <a:spcPts val="0"/>
                        </a:spcAft>
                      </a:pPr>
                      <a:r>
                        <a:rPr lang="en-US" sz="1200" b="1" i="1">
                          <a:effectLst/>
                        </a:rPr>
                        <a:t>Inventory</a:t>
                      </a:r>
                      <a:endParaRPr lang="en-US" sz="14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dirty="0">
                          <a:effectLst/>
                        </a:rPr>
                        <a:t> PKR    150,000.00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165,000.00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181,500.00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199,650.00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219,615.00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241,576.50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extLst>
                  <a:ext uri="{0D108BD9-81ED-4DB2-BD59-A6C34878D82A}">
                    <a16:rowId xmlns:a16="http://schemas.microsoft.com/office/drawing/2014/main" val="1579573230"/>
                  </a:ext>
                </a:extLst>
              </a:tr>
              <a:tr h="425616">
                <a:tc>
                  <a:txBody>
                    <a:bodyPr/>
                    <a:lstStyle/>
                    <a:p>
                      <a:pPr marL="0" marR="0" indent="0" algn="l">
                        <a:lnSpc>
                          <a:spcPct val="150000"/>
                        </a:lnSpc>
                        <a:spcBef>
                          <a:spcPts val="0"/>
                        </a:spcBef>
                        <a:spcAft>
                          <a:spcPts val="0"/>
                        </a:spcAft>
                      </a:pPr>
                      <a:r>
                        <a:rPr lang="en-US" sz="1200" b="1" i="1">
                          <a:effectLst/>
                        </a:rPr>
                        <a:t>Other Current Assets</a:t>
                      </a:r>
                      <a:endParaRPr lang="en-US" sz="14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dirty="0">
                          <a:effectLst/>
                        </a:rPr>
                        <a:t> PKR      50,000.00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50,000.00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50,000.00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50,000.00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50,000.00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50,000.00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extLst>
                  <a:ext uri="{0D108BD9-81ED-4DB2-BD59-A6C34878D82A}">
                    <a16:rowId xmlns:a16="http://schemas.microsoft.com/office/drawing/2014/main" val="2899571653"/>
                  </a:ext>
                </a:extLst>
              </a:tr>
              <a:tr h="425616">
                <a:tc>
                  <a:txBody>
                    <a:bodyPr/>
                    <a:lstStyle/>
                    <a:p>
                      <a:pPr marL="0" marR="0" indent="0" algn="l">
                        <a:lnSpc>
                          <a:spcPct val="150000"/>
                        </a:lnSpc>
                        <a:spcBef>
                          <a:spcPts val="0"/>
                        </a:spcBef>
                        <a:spcAft>
                          <a:spcPts val="0"/>
                        </a:spcAft>
                      </a:pPr>
                      <a:r>
                        <a:rPr lang="en-US" sz="1200" b="1" i="1">
                          <a:effectLst/>
                        </a:rPr>
                        <a:t>Total Current Assets</a:t>
                      </a:r>
                      <a:endParaRPr lang="en-US" sz="14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dirty="0">
                          <a:effectLst/>
                        </a:rPr>
                        <a:t> PKR    375,000.00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407,500.00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443,250.00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482,575.00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525,832.50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573,415.75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extLst>
                  <a:ext uri="{0D108BD9-81ED-4DB2-BD59-A6C34878D82A}">
                    <a16:rowId xmlns:a16="http://schemas.microsoft.com/office/drawing/2014/main" val="3389646748"/>
                  </a:ext>
                </a:extLst>
              </a:tr>
              <a:tr h="243715">
                <a:tc>
                  <a:txBody>
                    <a:bodyPr/>
                    <a:lstStyle/>
                    <a:p>
                      <a:pPr marL="0" marR="0" indent="0" algn="l">
                        <a:lnSpc>
                          <a:spcPct val="150000"/>
                        </a:lnSpc>
                        <a:spcBef>
                          <a:spcPts val="0"/>
                        </a:spcBef>
                        <a:spcAft>
                          <a:spcPts val="0"/>
                        </a:spcAft>
                      </a:pPr>
                      <a:r>
                        <a:rPr lang="en-US" sz="1200" b="1" i="1" dirty="0">
                          <a:effectLst/>
                        </a:rPr>
                        <a:t>Long-term Assets</a:t>
                      </a:r>
                      <a:endParaRPr lang="en-US" sz="14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dirty="0">
                        <a:effectLst/>
                        <a:latin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a:effectLst/>
                        <a:latin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a:effectLst/>
                        <a:latin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a:effectLst/>
                        <a:latin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a:effectLst/>
                        <a:latin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a:effectLst/>
                        <a:latin typeface="Times New Roman" panose="02020603050405020304" pitchFamily="18" charset="0"/>
                        <a:cs typeface="Times New Roman" panose="02020603050405020304" pitchFamily="18" charset="0"/>
                      </a:endParaRPr>
                    </a:p>
                  </a:txBody>
                  <a:tcPr marL="43052" marR="43052" marT="0" marB="0"/>
                </a:tc>
                <a:extLst>
                  <a:ext uri="{0D108BD9-81ED-4DB2-BD59-A6C34878D82A}">
                    <a16:rowId xmlns:a16="http://schemas.microsoft.com/office/drawing/2014/main" val="2254691173"/>
                  </a:ext>
                </a:extLst>
              </a:tr>
              <a:tr h="243715">
                <a:tc>
                  <a:txBody>
                    <a:bodyPr/>
                    <a:lstStyle/>
                    <a:p>
                      <a:pPr marL="0" marR="0" indent="0" algn="l">
                        <a:lnSpc>
                          <a:spcPct val="150000"/>
                        </a:lnSpc>
                        <a:spcBef>
                          <a:spcPts val="0"/>
                        </a:spcBef>
                        <a:spcAft>
                          <a:spcPts val="0"/>
                        </a:spcAft>
                      </a:pPr>
                      <a:r>
                        <a:rPr lang="en-US" sz="1200" b="1" i="1">
                          <a:effectLst/>
                        </a:rPr>
                        <a:t>PPE</a:t>
                      </a:r>
                      <a:endParaRPr lang="en-US" sz="14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dirty="0">
                          <a:effectLst/>
                        </a:rPr>
                        <a:t> PKR    250,000.00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237,500.00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225,000.00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212,500.00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200,000.00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187,500.00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extLst>
                  <a:ext uri="{0D108BD9-81ED-4DB2-BD59-A6C34878D82A}">
                    <a16:rowId xmlns:a16="http://schemas.microsoft.com/office/drawing/2014/main" val="3325138737"/>
                  </a:ext>
                </a:extLst>
              </a:tr>
              <a:tr h="243715">
                <a:tc>
                  <a:txBody>
                    <a:bodyPr/>
                    <a:lstStyle/>
                    <a:p>
                      <a:pPr marL="0" marR="0" indent="0" algn="l">
                        <a:lnSpc>
                          <a:spcPct val="150000"/>
                        </a:lnSpc>
                        <a:spcBef>
                          <a:spcPts val="0"/>
                        </a:spcBef>
                        <a:spcAft>
                          <a:spcPts val="0"/>
                        </a:spcAft>
                      </a:pPr>
                      <a:r>
                        <a:rPr lang="en-US" sz="1200" b="1" i="1">
                          <a:effectLst/>
                        </a:rPr>
                        <a:t>Depreciation</a:t>
                      </a:r>
                      <a:endParaRPr lang="en-US" sz="14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dirty="0">
                          <a:effectLst/>
                        </a:rPr>
                        <a:t> PKR      12,500.00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12,500.00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12,500.00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12,500.00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12,500.00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12,500.00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extLst>
                  <a:ext uri="{0D108BD9-81ED-4DB2-BD59-A6C34878D82A}">
                    <a16:rowId xmlns:a16="http://schemas.microsoft.com/office/drawing/2014/main" val="1028479855"/>
                  </a:ext>
                </a:extLst>
              </a:tr>
              <a:tr h="425616">
                <a:tc>
                  <a:txBody>
                    <a:bodyPr/>
                    <a:lstStyle/>
                    <a:p>
                      <a:pPr marL="0" marR="0" indent="0" algn="l">
                        <a:lnSpc>
                          <a:spcPct val="150000"/>
                        </a:lnSpc>
                        <a:spcBef>
                          <a:spcPts val="0"/>
                        </a:spcBef>
                        <a:spcAft>
                          <a:spcPts val="0"/>
                        </a:spcAft>
                      </a:pPr>
                      <a:r>
                        <a:rPr lang="en-US" sz="1200" b="1" i="1">
                          <a:effectLst/>
                        </a:rPr>
                        <a:t>Total Long-term Assets</a:t>
                      </a:r>
                      <a:endParaRPr lang="en-US" sz="14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250,000.00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237,500.00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225,000.00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212,500.00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200,000.00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187,500.00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extLst>
                  <a:ext uri="{0D108BD9-81ED-4DB2-BD59-A6C34878D82A}">
                    <a16:rowId xmlns:a16="http://schemas.microsoft.com/office/drawing/2014/main" val="3957721878"/>
                  </a:ext>
                </a:extLst>
              </a:tr>
              <a:tr h="243715">
                <a:tc>
                  <a:txBody>
                    <a:bodyPr/>
                    <a:lstStyle/>
                    <a:p>
                      <a:pPr marL="0" marR="0" indent="0" algn="l">
                        <a:lnSpc>
                          <a:spcPct val="150000"/>
                        </a:lnSpc>
                        <a:spcBef>
                          <a:spcPts val="0"/>
                        </a:spcBef>
                        <a:spcAft>
                          <a:spcPts val="0"/>
                        </a:spcAft>
                      </a:pPr>
                      <a:r>
                        <a:rPr lang="en-US" sz="1200" b="1" i="1">
                          <a:effectLst/>
                        </a:rPr>
                        <a:t>Total Assets</a:t>
                      </a:r>
                      <a:endParaRPr lang="en-US" sz="14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625,000.00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645,000.00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668,250.00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695,075.00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725,832.50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760,915.75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extLst>
                  <a:ext uri="{0D108BD9-81ED-4DB2-BD59-A6C34878D82A}">
                    <a16:rowId xmlns:a16="http://schemas.microsoft.com/office/drawing/2014/main" val="1309137311"/>
                  </a:ext>
                </a:extLst>
              </a:tr>
              <a:tr h="243715">
                <a:tc>
                  <a:txBody>
                    <a:bodyPr/>
                    <a:lstStyle/>
                    <a:p>
                      <a:pPr indent="457200" algn="just"/>
                      <a:endParaRPr lang="en-US" sz="1400" b="1" i="1">
                        <a:effectLst/>
                        <a:latin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a:effectLst/>
                        <a:latin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a:effectLst/>
                        <a:latin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a:effectLst/>
                        <a:latin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a:effectLst/>
                        <a:latin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a:effectLst/>
                        <a:latin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a:effectLst/>
                        <a:latin typeface="Times New Roman" panose="02020603050405020304" pitchFamily="18" charset="0"/>
                        <a:cs typeface="Times New Roman" panose="02020603050405020304" pitchFamily="18" charset="0"/>
                      </a:endParaRPr>
                    </a:p>
                  </a:txBody>
                  <a:tcPr marL="43052" marR="43052" marT="0" marB="0"/>
                </a:tc>
                <a:extLst>
                  <a:ext uri="{0D108BD9-81ED-4DB2-BD59-A6C34878D82A}">
                    <a16:rowId xmlns:a16="http://schemas.microsoft.com/office/drawing/2014/main" val="3230265674"/>
                  </a:ext>
                </a:extLst>
              </a:tr>
              <a:tr h="425616">
                <a:tc>
                  <a:txBody>
                    <a:bodyPr/>
                    <a:lstStyle/>
                    <a:p>
                      <a:pPr marL="0" marR="0" indent="0" algn="l">
                        <a:lnSpc>
                          <a:spcPct val="150000"/>
                        </a:lnSpc>
                        <a:spcBef>
                          <a:spcPts val="0"/>
                        </a:spcBef>
                        <a:spcAft>
                          <a:spcPts val="0"/>
                        </a:spcAft>
                      </a:pPr>
                      <a:r>
                        <a:rPr lang="en-US" sz="1200" b="1" i="1">
                          <a:effectLst/>
                        </a:rPr>
                        <a:t>Liabilities and Capital</a:t>
                      </a:r>
                      <a:endParaRPr lang="en-US" sz="14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2,023.00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2,024.00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2,025.00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2,026.00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2,027.00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2,028.00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extLst>
                  <a:ext uri="{0D108BD9-81ED-4DB2-BD59-A6C34878D82A}">
                    <a16:rowId xmlns:a16="http://schemas.microsoft.com/office/drawing/2014/main" val="2871952723"/>
                  </a:ext>
                </a:extLst>
              </a:tr>
              <a:tr h="243715">
                <a:tc>
                  <a:txBody>
                    <a:bodyPr/>
                    <a:lstStyle/>
                    <a:p>
                      <a:pPr marL="0" marR="0" indent="0" algn="l">
                        <a:lnSpc>
                          <a:spcPct val="150000"/>
                        </a:lnSpc>
                        <a:spcBef>
                          <a:spcPts val="0"/>
                        </a:spcBef>
                        <a:spcAft>
                          <a:spcPts val="0"/>
                        </a:spcAft>
                      </a:pPr>
                      <a:r>
                        <a:rPr lang="en-US" sz="1200" b="1" i="1" dirty="0">
                          <a:effectLst/>
                        </a:rPr>
                        <a:t>Current Liabilities</a:t>
                      </a:r>
                      <a:endParaRPr lang="en-US" sz="14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a:effectLst/>
                        <a:latin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a:effectLst/>
                        <a:latin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a:effectLst/>
                        <a:latin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a:effectLst/>
                        <a:latin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a:effectLst/>
                        <a:latin typeface="Times New Roman" panose="02020603050405020304" pitchFamily="18" charset="0"/>
                        <a:cs typeface="Times New Roman" panose="02020603050405020304" pitchFamily="18" charset="0"/>
                      </a:endParaRPr>
                    </a:p>
                  </a:txBody>
                  <a:tcPr marL="43052" marR="43052" marT="0" marB="0"/>
                </a:tc>
                <a:tc>
                  <a:txBody>
                    <a:bodyPr/>
                    <a:lstStyle/>
                    <a:p>
                      <a:pPr indent="457200" algn="just"/>
                      <a:endParaRPr lang="en-US" sz="1400">
                        <a:effectLst/>
                        <a:latin typeface="Times New Roman" panose="02020603050405020304" pitchFamily="18" charset="0"/>
                        <a:cs typeface="Times New Roman" panose="02020603050405020304" pitchFamily="18" charset="0"/>
                      </a:endParaRPr>
                    </a:p>
                  </a:txBody>
                  <a:tcPr marL="43052" marR="43052" marT="0" marB="0"/>
                </a:tc>
                <a:extLst>
                  <a:ext uri="{0D108BD9-81ED-4DB2-BD59-A6C34878D82A}">
                    <a16:rowId xmlns:a16="http://schemas.microsoft.com/office/drawing/2014/main" val="1785580195"/>
                  </a:ext>
                </a:extLst>
              </a:tr>
              <a:tr h="243715">
                <a:tc>
                  <a:txBody>
                    <a:bodyPr/>
                    <a:lstStyle/>
                    <a:p>
                      <a:pPr marL="0" marR="0" indent="0" algn="l">
                        <a:lnSpc>
                          <a:spcPct val="150000"/>
                        </a:lnSpc>
                        <a:spcBef>
                          <a:spcPts val="0"/>
                        </a:spcBef>
                        <a:spcAft>
                          <a:spcPts val="0"/>
                        </a:spcAft>
                      </a:pPr>
                      <a:r>
                        <a:rPr lang="en-US" sz="1200" b="1" i="1">
                          <a:effectLst/>
                        </a:rPr>
                        <a:t>Accounts Payable</a:t>
                      </a:r>
                      <a:endParaRPr lang="en-US" sz="14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125,904.00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138,494.40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152,343.84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167,578.22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184,336.05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202,769.65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extLst>
                  <a:ext uri="{0D108BD9-81ED-4DB2-BD59-A6C34878D82A}">
                    <a16:rowId xmlns:a16="http://schemas.microsoft.com/office/drawing/2014/main" val="1723751844"/>
                  </a:ext>
                </a:extLst>
              </a:tr>
              <a:tr h="425616">
                <a:tc>
                  <a:txBody>
                    <a:bodyPr/>
                    <a:lstStyle/>
                    <a:p>
                      <a:pPr marL="0" marR="0" indent="0" algn="l">
                        <a:lnSpc>
                          <a:spcPct val="150000"/>
                        </a:lnSpc>
                        <a:spcBef>
                          <a:spcPts val="0"/>
                        </a:spcBef>
                        <a:spcAft>
                          <a:spcPts val="0"/>
                        </a:spcAft>
                      </a:pPr>
                      <a:r>
                        <a:rPr lang="en-US" sz="1200" b="1" i="1">
                          <a:effectLst/>
                        </a:rPr>
                        <a:t>Current Borrowing</a:t>
                      </a:r>
                      <a:endParaRPr lang="en-US" sz="14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dirty="0">
                          <a:effectLst/>
                        </a:rPr>
                        <a:t> PKR    100,000.00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110,000.00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121,000.00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133,100.00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146,410.00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161,051.00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extLst>
                  <a:ext uri="{0D108BD9-81ED-4DB2-BD59-A6C34878D82A}">
                    <a16:rowId xmlns:a16="http://schemas.microsoft.com/office/drawing/2014/main" val="4177869703"/>
                  </a:ext>
                </a:extLst>
              </a:tr>
              <a:tr h="494148">
                <a:tc>
                  <a:txBody>
                    <a:bodyPr/>
                    <a:lstStyle/>
                    <a:p>
                      <a:pPr marL="0" marR="0" indent="0" algn="l">
                        <a:lnSpc>
                          <a:spcPct val="150000"/>
                        </a:lnSpc>
                        <a:spcBef>
                          <a:spcPts val="0"/>
                        </a:spcBef>
                        <a:spcAft>
                          <a:spcPts val="0"/>
                        </a:spcAft>
                      </a:pPr>
                      <a:r>
                        <a:rPr lang="en-US" sz="1200" b="1" i="1">
                          <a:effectLst/>
                        </a:rPr>
                        <a:t>Subtotal Current Liabilities</a:t>
                      </a:r>
                      <a:endParaRPr lang="en-US" sz="14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225,904.00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248,494.40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273,343.84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dirty="0">
                          <a:effectLst/>
                        </a:rPr>
                        <a:t> PKR    300,678.22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330,746.05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363,820.65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extLst>
                  <a:ext uri="{0D108BD9-81ED-4DB2-BD59-A6C34878D82A}">
                    <a16:rowId xmlns:a16="http://schemas.microsoft.com/office/drawing/2014/main" val="11719639"/>
                  </a:ext>
                </a:extLst>
              </a:tr>
              <a:tr h="425616">
                <a:tc>
                  <a:txBody>
                    <a:bodyPr/>
                    <a:lstStyle/>
                    <a:p>
                      <a:pPr marL="0" marR="0" indent="0" algn="l">
                        <a:lnSpc>
                          <a:spcPct val="150000"/>
                        </a:lnSpc>
                        <a:spcBef>
                          <a:spcPts val="0"/>
                        </a:spcBef>
                        <a:spcAft>
                          <a:spcPts val="0"/>
                        </a:spcAft>
                      </a:pPr>
                      <a:r>
                        <a:rPr lang="en-US" sz="1200" b="1" i="1" dirty="0">
                          <a:effectLst/>
                        </a:rPr>
                        <a:t>Long-term Liabilities</a:t>
                      </a:r>
                      <a:endParaRPr lang="en-US" sz="14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125,000.00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137,500.00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151,250.00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166,375.00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183,012.50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201,313.75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extLst>
                  <a:ext uri="{0D108BD9-81ED-4DB2-BD59-A6C34878D82A}">
                    <a16:rowId xmlns:a16="http://schemas.microsoft.com/office/drawing/2014/main" val="1311859448"/>
                  </a:ext>
                </a:extLst>
              </a:tr>
              <a:tr h="243715">
                <a:tc>
                  <a:txBody>
                    <a:bodyPr/>
                    <a:lstStyle/>
                    <a:p>
                      <a:pPr marL="0" marR="0" indent="0" algn="l">
                        <a:lnSpc>
                          <a:spcPct val="150000"/>
                        </a:lnSpc>
                        <a:spcBef>
                          <a:spcPts val="0"/>
                        </a:spcBef>
                        <a:spcAft>
                          <a:spcPts val="0"/>
                        </a:spcAft>
                      </a:pPr>
                      <a:r>
                        <a:rPr lang="en-US" sz="1200" b="1" i="1" dirty="0">
                          <a:effectLst/>
                        </a:rPr>
                        <a:t>Total Liabilities</a:t>
                      </a:r>
                      <a:endParaRPr lang="en-US" sz="14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350,904.00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385,994.40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424,593.84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467,053.22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513,758.55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565,134.40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extLst>
                  <a:ext uri="{0D108BD9-81ED-4DB2-BD59-A6C34878D82A}">
                    <a16:rowId xmlns:a16="http://schemas.microsoft.com/office/drawing/2014/main" val="2457589879"/>
                  </a:ext>
                </a:extLst>
              </a:tr>
              <a:tr h="243715">
                <a:tc>
                  <a:txBody>
                    <a:bodyPr/>
                    <a:lstStyle/>
                    <a:p>
                      <a:pPr marL="0" marR="0" indent="0" algn="l">
                        <a:lnSpc>
                          <a:spcPct val="150000"/>
                        </a:lnSpc>
                        <a:spcBef>
                          <a:spcPts val="0"/>
                        </a:spcBef>
                        <a:spcAft>
                          <a:spcPts val="0"/>
                        </a:spcAft>
                      </a:pPr>
                      <a:r>
                        <a:rPr lang="en-US" sz="1200" b="1" i="1">
                          <a:effectLst/>
                        </a:rPr>
                        <a:t>capital</a:t>
                      </a:r>
                      <a:endParaRPr lang="en-US" sz="14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274,096.00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259,006.00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243,656.00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228,022.00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212,074.00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195,781.00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extLst>
                  <a:ext uri="{0D108BD9-81ED-4DB2-BD59-A6C34878D82A}">
                    <a16:rowId xmlns:a16="http://schemas.microsoft.com/office/drawing/2014/main" val="15286960"/>
                  </a:ext>
                </a:extLst>
              </a:tr>
              <a:tr h="494148">
                <a:tc>
                  <a:txBody>
                    <a:bodyPr/>
                    <a:lstStyle/>
                    <a:p>
                      <a:pPr marL="0" marR="0" indent="0" algn="l">
                        <a:lnSpc>
                          <a:spcPct val="150000"/>
                        </a:lnSpc>
                        <a:spcBef>
                          <a:spcPts val="0"/>
                        </a:spcBef>
                        <a:spcAft>
                          <a:spcPts val="0"/>
                        </a:spcAft>
                      </a:pPr>
                      <a:r>
                        <a:rPr lang="en-US" sz="1200" b="1" i="1" dirty="0">
                          <a:effectLst/>
                        </a:rPr>
                        <a:t>Total Liabilities and capital</a:t>
                      </a:r>
                      <a:endParaRPr lang="en-US" sz="14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625,000.00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645,000.40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668,249.84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695,075.22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a:effectLst/>
                        </a:rPr>
                        <a:t> PKR    725,832.55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tc>
                  <a:txBody>
                    <a:bodyPr/>
                    <a:lstStyle/>
                    <a:p>
                      <a:pPr marL="0" marR="0" indent="0" algn="l">
                        <a:lnSpc>
                          <a:spcPct val="150000"/>
                        </a:lnSpc>
                        <a:spcBef>
                          <a:spcPts val="0"/>
                        </a:spcBef>
                        <a:spcAft>
                          <a:spcPts val="0"/>
                        </a:spcAft>
                      </a:pPr>
                      <a:r>
                        <a:rPr lang="en-US" sz="1200" dirty="0">
                          <a:effectLst/>
                        </a:rPr>
                        <a:t> PKR    760,915.40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052" marR="43052" marT="0" marB="0"/>
                </a:tc>
                <a:extLst>
                  <a:ext uri="{0D108BD9-81ED-4DB2-BD59-A6C34878D82A}">
                    <a16:rowId xmlns:a16="http://schemas.microsoft.com/office/drawing/2014/main" val="2819005788"/>
                  </a:ext>
                </a:extLst>
              </a:tr>
            </a:tbl>
          </a:graphicData>
        </a:graphic>
      </p:graphicFrame>
    </p:spTree>
    <p:extLst>
      <p:ext uri="{BB962C8B-B14F-4D97-AF65-F5344CB8AC3E}">
        <p14:creationId xmlns:p14="http://schemas.microsoft.com/office/powerpoint/2010/main" val="163254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841E7E-0C7D-0059-15D1-11D8DF7DA1AD}"/>
              </a:ext>
            </a:extLst>
          </p:cNvPr>
          <p:cNvSpPr>
            <a:spLocks noGrp="1"/>
          </p:cNvSpPr>
          <p:nvPr>
            <p:ph type="title"/>
          </p:nvPr>
        </p:nvSpPr>
        <p:spPr/>
        <p:txBody>
          <a:bodyPr/>
          <a:lstStyle/>
          <a:p>
            <a:r>
              <a:rPr lang="en-US" dirty="0"/>
              <a:t>Cash flows</a:t>
            </a:r>
          </a:p>
        </p:txBody>
      </p:sp>
      <p:graphicFrame>
        <p:nvGraphicFramePr>
          <p:cNvPr id="4" name="Content Placeholder 3">
            <a:extLst>
              <a:ext uri="{FF2B5EF4-FFF2-40B4-BE49-F238E27FC236}">
                <a16:creationId xmlns:a16="http://schemas.microsoft.com/office/drawing/2014/main" id="{53FAAB87-C94F-1370-48B9-7D1C3A690E00}"/>
              </a:ext>
            </a:extLst>
          </p:cNvPr>
          <p:cNvGraphicFramePr>
            <a:graphicFrameLocks noGrp="1"/>
          </p:cNvGraphicFramePr>
          <p:nvPr>
            <p:ph idx="1"/>
            <p:extLst>
              <p:ext uri="{D42A27DB-BD31-4B8C-83A1-F6EECF244321}">
                <p14:modId xmlns:p14="http://schemas.microsoft.com/office/powerpoint/2010/main" val="3237088486"/>
              </p:ext>
            </p:extLst>
          </p:nvPr>
        </p:nvGraphicFramePr>
        <p:xfrm>
          <a:off x="0" y="862836"/>
          <a:ext cx="7695027" cy="4812288"/>
        </p:xfrm>
        <a:graphic>
          <a:graphicData uri="http://schemas.openxmlformats.org/drawingml/2006/table">
            <a:tbl>
              <a:tblPr firstRow="1" firstCol="1" bandRow="1">
                <a:tableStyleId>{B301B821-A1FF-4177-AEE7-76D212191A09}</a:tableStyleId>
              </a:tblPr>
              <a:tblGrid>
                <a:gridCol w="1639042">
                  <a:extLst>
                    <a:ext uri="{9D8B030D-6E8A-4147-A177-3AD203B41FA5}">
                      <a16:colId xmlns:a16="http://schemas.microsoft.com/office/drawing/2014/main" val="825338284"/>
                    </a:ext>
                  </a:extLst>
                </a:gridCol>
                <a:gridCol w="1008048">
                  <a:extLst>
                    <a:ext uri="{9D8B030D-6E8A-4147-A177-3AD203B41FA5}">
                      <a16:colId xmlns:a16="http://schemas.microsoft.com/office/drawing/2014/main" val="1841871666"/>
                    </a:ext>
                  </a:extLst>
                </a:gridCol>
                <a:gridCol w="1009587">
                  <a:extLst>
                    <a:ext uri="{9D8B030D-6E8A-4147-A177-3AD203B41FA5}">
                      <a16:colId xmlns:a16="http://schemas.microsoft.com/office/drawing/2014/main" val="1150712730"/>
                    </a:ext>
                  </a:extLst>
                </a:gridCol>
                <a:gridCol w="1152716">
                  <a:extLst>
                    <a:ext uri="{9D8B030D-6E8A-4147-A177-3AD203B41FA5}">
                      <a16:colId xmlns:a16="http://schemas.microsoft.com/office/drawing/2014/main" val="3569171796"/>
                    </a:ext>
                  </a:extLst>
                </a:gridCol>
                <a:gridCol w="866460">
                  <a:extLst>
                    <a:ext uri="{9D8B030D-6E8A-4147-A177-3AD203B41FA5}">
                      <a16:colId xmlns:a16="http://schemas.microsoft.com/office/drawing/2014/main" val="3049590719"/>
                    </a:ext>
                  </a:extLst>
                </a:gridCol>
                <a:gridCol w="1009587">
                  <a:extLst>
                    <a:ext uri="{9D8B030D-6E8A-4147-A177-3AD203B41FA5}">
                      <a16:colId xmlns:a16="http://schemas.microsoft.com/office/drawing/2014/main" val="2962270622"/>
                    </a:ext>
                  </a:extLst>
                </a:gridCol>
                <a:gridCol w="1009587">
                  <a:extLst>
                    <a:ext uri="{9D8B030D-6E8A-4147-A177-3AD203B41FA5}">
                      <a16:colId xmlns:a16="http://schemas.microsoft.com/office/drawing/2014/main" val="3645134328"/>
                    </a:ext>
                  </a:extLst>
                </a:gridCol>
              </a:tblGrid>
              <a:tr h="141242">
                <a:tc>
                  <a:txBody>
                    <a:bodyPr/>
                    <a:lstStyle/>
                    <a:p>
                      <a:pPr indent="457200" algn="just"/>
                      <a:endParaRPr lang="en-US" sz="1600">
                        <a:effectLst/>
                        <a:latin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r">
                        <a:lnSpc>
                          <a:spcPct val="150000"/>
                        </a:lnSpc>
                        <a:spcBef>
                          <a:spcPts val="0"/>
                        </a:spcBef>
                        <a:spcAft>
                          <a:spcPts val="0"/>
                        </a:spcAft>
                      </a:pPr>
                      <a:r>
                        <a:rPr lang="en-US" sz="1400">
                          <a:effectLst/>
                        </a:rPr>
                        <a:t>2023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r">
                        <a:lnSpc>
                          <a:spcPct val="150000"/>
                        </a:lnSpc>
                        <a:spcBef>
                          <a:spcPts val="0"/>
                        </a:spcBef>
                        <a:spcAft>
                          <a:spcPts val="0"/>
                        </a:spcAft>
                      </a:pPr>
                      <a:r>
                        <a:rPr lang="en-US" sz="1400">
                          <a:effectLst/>
                        </a:rPr>
                        <a:t>2024</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r">
                        <a:lnSpc>
                          <a:spcPct val="150000"/>
                        </a:lnSpc>
                        <a:spcBef>
                          <a:spcPts val="0"/>
                        </a:spcBef>
                        <a:spcAft>
                          <a:spcPts val="0"/>
                        </a:spcAft>
                      </a:pPr>
                      <a:r>
                        <a:rPr lang="en-US" sz="1400">
                          <a:effectLst/>
                        </a:rPr>
                        <a:t>2025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r">
                        <a:lnSpc>
                          <a:spcPct val="150000"/>
                        </a:lnSpc>
                        <a:spcBef>
                          <a:spcPts val="0"/>
                        </a:spcBef>
                        <a:spcAft>
                          <a:spcPts val="0"/>
                        </a:spcAft>
                      </a:pPr>
                      <a:r>
                        <a:rPr lang="en-US" sz="1400">
                          <a:effectLst/>
                        </a:rPr>
                        <a:t>2026</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r">
                        <a:lnSpc>
                          <a:spcPct val="150000"/>
                        </a:lnSpc>
                        <a:spcBef>
                          <a:spcPts val="0"/>
                        </a:spcBef>
                        <a:spcAft>
                          <a:spcPts val="0"/>
                        </a:spcAft>
                      </a:pPr>
                      <a:r>
                        <a:rPr lang="en-US" sz="1400">
                          <a:effectLst/>
                        </a:rPr>
                        <a:t>2027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r">
                        <a:lnSpc>
                          <a:spcPct val="150000"/>
                        </a:lnSpc>
                        <a:spcBef>
                          <a:spcPts val="0"/>
                        </a:spcBef>
                        <a:spcAft>
                          <a:spcPts val="0"/>
                        </a:spcAft>
                      </a:pPr>
                      <a:r>
                        <a:rPr lang="en-US" sz="1400">
                          <a:effectLst/>
                        </a:rPr>
                        <a:t>2028</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extLst>
                  <a:ext uri="{0D108BD9-81ED-4DB2-BD59-A6C34878D82A}">
                    <a16:rowId xmlns:a16="http://schemas.microsoft.com/office/drawing/2014/main" val="2266846798"/>
                  </a:ext>
                </a:extLst>
              </a:tr>
              <a:tr h="141242">
                <a:tc>
                  <a:txBody>
                    <a:bodyPr/>
                    <a:lstStyle/>
                    <a:p>
                      <a:pPr marL="0" marR="0" indent="0" algn="l">
                        <a:lnSpc>
                          <a:spcPct val="150000"/>
                        </a:lnSpc>
                        <a:spcBef>
                          <a:spcPts val="0"/>
                        </a:spcBef>
                        <a:spcAft>
                          <a:spcPts val="0"/>
                        </a:spcAft>
                      </a:pPr>
                      <a:r>
                        <a:rPr lang="en-US" sz="1400">
                          <a:effectLst/>
                        </a:rPr>
                        <a:t>Cashflows</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indent="457200" algn="just"/>
                      <a:endParaRPr lang="en-US" sz="1600">
                        <a:effectLst/>
                        <a:latin typeface="Times New Roman" panose="02020603050405020304" pitchFamily="18" charset="0"/>
                        <a:cs typeface="Times New Roman" panose="02020603050405020304" pitchFamily="18" charset="0"/>
                      </a:endParaRPr>
                    </a:p>
                  </a:txBody>
                  <a:tcPr marL="43758" marR="43758" marT="0" marB="0"/>
                </a:tc>
                <a:tc>
                  <a:txBody>
                    <a:bodyPr/>
                    <a:lstStyle/>
                    <a:p>
                      <a:pPr indent="457200" algn="just"/>
                      <a:endParaRPr lang="en-US" sz="1600">
                        <a:effectLst/>
                        <a:latin typeface="Times New Roman" panose="02020603050405020304" pitchFamily="18" charset="0"/>
                        <a:cs typeface="Times New Roman" panose="02020603050405020304" pitchFamily="18" charset="0"/>
                      </a:endParaRPr>
                    </a:p>
                  </a:txBody>
                  <a:tcPr marL="43758" marR="43758" marT="0" marB="0"/>
                </a:tc>
                <a:tc>
                  <a:txBody>
                    <a:bodyPr/>
                    <a:lstStyle/>
                    <a:p>
                      <a:pPr indent="457200" algn="just"/>
                      <a:endParaRPr lang="en-US" sz="1600">
                        <a:effectLst/>
                        <a:latin typeface="Times New Roman" panose="02020603050405020304" pitchFamily="18" charset="0"/>
                        <a:cs typeface="Times New Roman" panose="02020603050405020304" pitchFamily="18" charset="0"/>
                      </a:endParaRPr>
                    </a:p>
                  </a:txBody>
                  <a:tcPr marL="43758" marR="43758" marT="0" marB="0"/>
                </a:tc>
                <a:tc>
                  <a:txBody>
                    <a:bodyPr/>
                    <a:lstStyle/>
                    <a:p>
                      <a:pPr indent="457200" algn="just"/>
                      <a:endParaRPr lang="en-US" sz="1600">
                        <a:effectLst/>
                        <a:latin typeface="Times New Roman" panose="02020603050405020304" pitchFamily="18" charset="0"/>
                        <a:cs typeface="Times New Roman" panose="02020603050405020304" pitchFamily="18" charset="0"/>
                      </a:endParaRPr>
                    </a:p>
                  </a:txBody>
                  <a:tcPr marL="43758" marR="43758" marT="0" marB="0"/>
                </a:tc>
                <a:tc>
                  <a:txBody>
                    <a:bodyPr/>
                    <a:lstStyle/>
                    <a:p>
                      <a:pPr indent="457200" algn="just"/>
                      <a:endParaRPr lang="en-US" sz="1600">
                        <a:effectLst/>
                        <a:latin typeface="Times New Roman" panose="02020603050405020304" pitchFamily="18" charset="0"/>
                        <a:cs typeface="Times New Roman" panose="02020603050405020304" pitchFamily="18" charset="0"/>
                      </a:endParaRPr>
                    </a:p>
                  </a:txBody>
                  <a:tcPr marL="43758" marR="43758" marT="0" marB="0"/>
                </a:tc>
                <a:tc>
                  <a:txBody>
                    <a:bodyPr/>
                    <a:lstStyle/>
                    <a:p>
                      <a:pPr indent="457200" algn="just"/>
                      <a:endParaRPr lang="en-US" sz="1600">
                        <a:effectLst/>
                        <a:latin typeface="Times New Roman" panose="02020603050405020304" pitchFamily="18" charset="0"/>
                        <a:cs typeface="Times New Roman" panose="02020603050405020304" pitchFamily="18" charset="0"/>
                      </a:endParaRPr>
                    </a:p>
                  </a:txBody>
                  <a:tcPr marL="43758" marR="43758" marT="0" marB="0"/>
                </a:tc>
                <a:extLst>
                  <a:ext uri="{0D108BD9-81ED-4DB2-BD59-A6C34878D82A}">
                    <a16:rowId xmlns:a16="http://schemas.microsoft.com/office/drawing/2014/main" val="1504027508"/>
                  </a:ext>
                </a:extLst>
              </a:tr>
              <a:tr h="301689">
                <a:tc>
                  <a:txBody>
                    <a:bodyPr/>
                    <a:lstStyle/>
                    <a:p>
                      <a:pPr marL="0" marR="0" indent="0" algn="l">
                        <a:lnSpc>
                          <a:spcPct val="150000"/>
                        </a:lnSpc>
                        <a:spcBef>
                          <a:spcPts val="0"/>
                        </a:spcBef>
                        <a:spcAft>
                          <a:spcPts val="0"/>
                        </a:spcAft>
                      </a:pPr>
                      <a:r>
                        <a:rPr lang="en-US" sz="1400">
                          <a:effectLst/>
                        </a:rPr>
                        <a:t>Operating Profit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140,000.00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154,800.00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281,348.00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420,831.48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574,557.29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743,963.64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extLst>
                  <a:ext uri="{0D108BD9-81ED-4DB2-BD59-A6C34878D82A}">
                    <a16:rowId xmlns:a16="http://schemas.microsoft.com/office/drawing/2014/main" val="2378773727"/>
                  </a:ext>
                </a:extLst>
              </a:tr>
              <a:tr h="141242">
                <a:tc>
                  <a:txBody>
                    <a:bodyPr/>
                    <a:lstStyle/>
                    <a:p>
                      <a:pPr marL="0" marR="0" indent="0" algn="l">
                        <a:lnSpc>
                          <a:spcPct val="150000"/>
                        </a:lnSpc>
                        <a:spcBef>
                          <a:spcPts val="0"/>
                        </a:spcBef>
                        <a:spcAft>
                          <a:spcPts val="0"/>
                        </a:spcAft>
                      </a:pPr>
                      <a:r>
                        <a:rPr lang="en-US" sz="1400">
                          <a:effectLst/>
                        </a:rPr>
                        <a:t>Non-Cash Adjustments</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indent="457200" algn="just"/>
                      <a:endParaRPr lang="en-US" sz="1600">
                        <a:effectLst/>
                        <a:latin typeface="Times New Roman" panose="02020603050405020304" pitchFamily="18" charset="0"/>
                        <a:cs typeface="Times New Roman" panose="02020603050405020304" pitchFamily="18" charset="0"/>
                      </a:endParaRPr>
                    </a:p>
                  </a:txBody>
                  <a:tcPr marL="43758" marR="43758" marT="0" marB="0"/>
                </a:tc>
                <a:tc>
                  <a:txBody>
                    <a:bodyPr/>
                    <a:lstStyle/>
                    <a:p>
                      <a:pPr indent="457200" algn="just"/>
                      <a:endParaRPr lang="en-US" sz="1600">
                        <a:effectLst/>
                        <a:latin typeface="Times New Roman" panose="02020603050405020304" pitchFamily="18" charset="0"/>
                        <a:cs typeface="Times New Roman" panose="02020603050405020304" pitchFamily="18" charset="0"/>
                      </a:endParaRPr>
                    </a:p>
                  </a:txBody>
                  <a:tcPr marL="43758" marR="43758" marT="0" marB="0"/>
                </a:tc>
                <a:tc>
                  <a:txBody>
                    <a:bodyPr/>
                    <a:lstStyle/>
                    <a:p>
                      <a:pPr indent="457200" algn="just"/>
                      <a:endParaRPr lang="en-US" sz="1600">
                        <a:effectLst/>
                        <a:latin typeface="Times New Roman" panose="02020603050405020304" pitchFamily="18" charset="0"/>
                        <a:cs typeface="Times New Roman" panose="02020603050405020304" pitchFamily="18" charset="0"/>
                      </a:endParaRPr>
                    </a:p>
                  </a:txBody>
                  <a:tcPr marL="43758" marR="43758" marT="0" marB="0"/>
                </a:tc>
                <a:tc>
                  <a:txBody>
                    <a:bodyPr/>
                    <a:lstStyle/>
                    <a:p>
                      <a:pPr indent="457200" algn="just"/>
                      <a:endParaRPr lang="en-US" sz="1600">
                        <a:effectLst/>
                        <a:latin typeface="Times New Roman" panose="02020603050405020304" pitchFamily="18" charset="0"/>
                        <a:cs typeface="Times New Roman" panose="02020603050405020304" pitchFamily="18" charset="0"/>
                      </a:endParaRPr>
                    </a:p>
                  </a:txBody>
                  <a:tcPr marL="43758" marR="43758" marT="0" marB="0"/>
                </a:tc>
                <a:tc>
                  <a:txBody>
                    <a:bodyPr/>
                    <a:lstStyle/>
                    <a:p>
                      <a:pPr indent="457200" algn="just"/>
                      <a:endParaRPr lang="en-US" sz="1600">
                        <a:effectLst/>
                        <a:latin typeface="Times New Roman" panose="02020603050405020304" pitchFamily="18" charset="0"/>
                        <a:cs typeface="Times New Roman" panose="02020603050405020304" pitchFamily="18" charset="0"/>
                      </a:endParaRPr>
                    </a:p>
                  </a:txBody>
                  <a:tcPr marL="43758" marR="43758" marT="0" marB="0"/>
                </a:tc>
                <a:tc>
                  <a:txBody>
                    <a:bodyPr/>
                    <a:lstStyle/>
                    <a:p>
                      <a:pPr indent="457200" algn="just"/>
                      <a:endParaRPr lang="en-US" sz="1600">
                        <a:effectLst/>
                        <a:latin typeface="Times New Roman" panose="02020603050405020304" pitchFamily="18" charset="0"/>
                        <a:cs typeface="Times New Roman" panose="02020603050405020304" pitchFamily="18" charset="0"/>
                      </a:endParaRPr>
                    </a:p>
                  </a:txBody>
                  <a:tcPr marL="43758" marR="43758" marT="0" marB="0"/>
                </a:tc>
                <a:extLst>
                  <a:ext uri="{0D108BD9-81ED-4DB2-BD59-A6C34878D82A}">
                    <a16:rowId xmlns:a16="http://schemas.microsoft.com/office/drawing/2014/main" val="3876023030"/>
                  </a:ext>
                </a:extLst>
              </a:tr>
              <a:tr h="301689">
                <a:tc>
                  <a:txBody>
                    <a:bodyPr/>
                    <a:lstStyle/>
                    <a:p>
                      <a:pPr marL="0" marR="0" indent="0" algn="l">
                        <a:lnSpc>
                          <a:spcPct val="150000"/>
                        </a:lnSpc>
                        <a:spcBef>
                          <a:spcPts val="0"/>
                        </a:spcBef>
                        <a:spcAft>
                          <a:spcPts val="0"/>
                        </a:spcAft>
                      </a:pPr>
                      <a:r>
                        <a:rPr lang="en-US" sz="1400">
                          <a:effectLst/>
                        </a:rPr>
                        <a:t>Depreciation</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10,000.00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10,000.00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10,000.00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10,000.00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10,000.00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10,000.00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extLst>
                  <a:ext uri="{0D108BD9-81ED-4DB2-BD59-A6C34878D82A}">
                    <a16:rowId xmlns:a16="http://schemas.microsoft.com/office/drawing/2014/main" val="1389536563"/>
                  </a:ext>
                </a:extLst>
              </a:tr>
              <a:tr h="301689">
                <a:tc>
                  <a:txBody>
                    <a:bodyPr/>
                    <a:lstStyle/>
                    <a:p>
                      <a:pPr marL="0" marR="0" indent="0" algn="l">
                        <a:lnSpc>
                          <a:spcPct val="150000"/>
                        </a:lnSpc>
                        <a:spcBef>
                          <a:spcPts val="0"/>
                        </a:spcBef>
                        <a:spcAft>
                          <a:spcPts val="0"/>
                        </a:spcAft>
                      </a:pPr>
                      <a:r>
                        <a:rPr lang="en-US" sz="1400">
                          <a:effectLst/>
                        </a:rPr>
                        <a:t>Provision for doubtful debt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20,000.00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20,000.00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20,000.00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20,000.00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20,000.00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20,000.00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extLst>
                  <a:ext uri="{0D108BD9-81ED-4DB2-BD59-A6C34878D82A}">
                    <a16:rowId xmlns:a16="http://schemas.microsoft.com/office/drawing/2014/main" val="2457635846"/>
                  </a:ext>
                </a:extLst>
              </a:tr>
              <a:tr h="301689">
                <a:tc>
                  <a:txBody>
                    <a:bodyPr/>
                    <a:lstStyle/>
                    <a:p>
                      <a:pPr marL="0" marR="0" indent="0" algn="l">
                        <a:lnSpc>
                          <a:spcPct val="150000"/>
                        </a:lnSpc>
                        <a:spcBef>
                          <a:spcPts val="0"/>
                        </a:spcBef>
                        <a:spcAft>
                          <a:spcPts val="0"/>
                        </a:spcAft>
                      </a:pPr>
                      <a:r>
                        <a:rPr lang="en-US" sz="1400">
                          <a:effectLst/>
                        </a:rPr>
                        <a:t>Changes working capital changes</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PKR (9,909.60)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(10,900.56)</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(11,990.62)</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(13,189.68)</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(14,508.65)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extLst>
                  <a:ext uri="{0D108BD9-81ED-4DB2-BD59-A6C34878D82A}">
                    <a16:rowId xmlns:a16="http://schemas.microsoft.com/office/drawing/2014/main" val="2603375218"/>
                  </a:ext>
                </a:extLst>
              </a:tr>
              <a:tr h="301689">
                <a:tc>
                  <a:txBody>
                    <a:bodyPr/>
                    <a:lstStyle/>
                    <a:p>
                      <a:pPr marL="0" marR="0" indent="0" algn="l">
                        <a:lnSpc>
                          <a:spcPct val="150000"/>
                        </a:lnSpc>
                        <a:spcBef>
                          <a:spcPts val="0"/>
                        </a:spcBef>
                        <a:spcAft>
                          <a:spcPts val="0"/>
                        </a:spcAft>
                      </a:pPr>
                      <a:r>
                        <a:rPr lang="en-US" sz="1400">
                          <a:effectLst/>
                        </a:rPr>
                        <a:t>Cash Generated</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170,000.00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174,890.40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dirty="0">
                          <a:effectLst/>
                        </a:rPr>
                        <a:t> PKR    300,447.44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dirty="0">
                          <a:effectLst/>
                        </a:rPr>
                        <a:t> PKR    438,840.8</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a:effectLst/>
                        </a:rPr>
                        <a:t> PKR    591,367.62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tc>
                  <a:txBody>
                    <a:bodyPr/>
                    <a:lstStyle/>
                    <a:p>
                      <a:pPr marL="0" marR="0" indent="0" algn="l">
                        <a:lnSpc>
                          <a:spcPct val="150000"/>
                        </a:lnSpc>
                        <a:spcBef>
                          <a:spcPts val="0"/>
                        </a:spcBef>
                        <a:spcAft>
                          <a:spcPts val="0"/>
                        </a:spcAft>
                      </a:pPr>
                      <a:r>
                        <a:rPr lang="en-US" sz="1400" dirty="0">
                          <a:effectLst/>
                        </a:rPr>
                        <a:t> PKR    759,455.00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758" marR="43758" marT="0" marB="0"/>
                </a:tc>
                <a:extLst>
                  <a:ext uri="{0D108BD9-81ED-4DB2-BD59-A6C34878D82A}">
                    <a16:rowId xmlns:a16="http://schemas.microsoft.com/office/drawing/2014/main" val="2767395115"/>
                  </a:ext>
                </a:extLst>
              </a:tr>
            </a:tbl>
          </a:graphicData>
        </a:graphic>
      </p:graphicFrame>
    </p:spTree>
    <p:extLst>
      <p:ext uri="{BB962C8B-B14F-4D97-AF65-F5344CB8AC3E}">
        <p14:creationId xmlns:p14="http://schemas.microsoft.com/office/powerpoint/2010/main" val="1596156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9C1EFE-D4C5-B415-659D-C6A4BC2ABA5A}"/>
              </a:ext>
            </a:extLst>
          </p:cNvPr>
          <p:cNvSpPr>
            <a:spLocks noGrp="1"/>
          </p:cNvSpPr>
          <p:nvPr>
            <p:ph type="title"/>
          </p:nvPr>
        </p:nvSpPr>
        <p:spPr/>
        <p:txBody>
          <a:bodyPr/>
          <a:lstStyle/>
          <a:p>
            <a:r>
              <a:rPr lang="en-US" dirty="0"/>
              <a:t>Future Goals</a:t>
            </a:r>
          </a:p>
        </p:txBody>
      </p:sp>
      <p:sp>
        <p:nvSpPr>
          <p:cNvPr id="6" name="Content Placeholder 5">
            <a:extLst>
              <a:ext uri="{FF2B5EF4-FFF2-40B4-BE49-F238E27FC236}">
                <a16:creationId xmlns:a16="http://schemas.microsoft.com/office/drawing/2014/main" id="{6DB31632-8084-B455-5A09-51A5EDA9979D}"/>
              </a:ext>
            </a:extLst>
          </p:cNvPr>
          <p:cNvSpPr>
            <a:spLocks noGrp="1"/>
          </p:cNvSpPr>
          <p:nvPr>
            <p:ph idx="1"/>
          </p:nvPr>
        </p:nvSpPr>
        <p:spPr>
          <a:xfrm>
            <a:off x="1295400" y="1828800"/>
            <a:ext cx="9775874" cy="4114800"/>
          </a:xfrm>
        </p:spPr>
        <p:txBody>
          <a:bodyPr/>
          <a:lstStyle/>
          <a:p>
            <a:r>
              <a:rPr lang="en-US" dirty="0"/>
              <a:t>Acquire 1,000 registered users in the first year</a:t>
            </a:r>
          </a:p>
          <a:p>
            <a:r>
              <a:rPr lang="en-US" dirty="0"/>
              <a:t>Increase website traffic by 30% in the first six months</a:t>
            </a:r>
          </a:p>
          <a:p>
            <a:r>
              <a:rPr lang="en-US" dirty="0"/>
              <a:t>Increase sales revenue by 20%</a:t>
            </a:r>
          </a:p>
          <a:p>
            <a:r>
              <a:rPr lang="en-US" dirty="0"/>
              <a:t>Next year we want to increase the number of registered users by 30% per quarter</a:t>
            </a:r>
          </a:p>
          <a:p>
            <a:r>
              <a:rPr lang="en-US" dirty="0"/>
              <a:t>Establish partnerships with at least five book publishers or authors in the first year.</a:t>
            </a:r>
          </a:p>
          <a:p>
            <a:endParaRPr lang="en-US" dirty="0"/>
          </a:p>
        </p:txBody>
      </p:sp>
    </p:spTree>
    <p:extLst>
      <p:ext uri="{BB962C8B-B14F-4D97-AF65-F5344CB8AC3E}">
        <p14:creationId xmlns:p14="http://schemas.microsoft.com/office/powerpoint/2010/main" val="44318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cap="none"/>
              <a:t>Thanks For Your Consideration.</a:t>
            </a:r>
          </a:p>
        </p:txBody>
      </p:sp>
    </p:spTree>
    <p:extLst>
      <p:ext uri="{BB962C8B-B14F-4D97-AF65-F5344CB8AC3E}">
        <p14:creationId xmlns:p14="http://schemas.microsoft.com/office/powerpoint/2010/main" val="109290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F2503-E1B6-DFEA-0E95-9156A7024D7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00F87E33-9144-2021-A2D6-9FE614A83AC1}"/>
              </a:ext>
            </a:extLst>
          </p:cNvPr>
          <p:cNvSpPr>
            <a:spLocks noGrp="1"/>
          </p:cNvSpPr>
          <p:nvPr>
            <p:ph idx="1"/>
          </p:nvPr>
        </p:nvSpPr>
        <p:spPr/>
        <p:txBody>
          <a:bodyPr>
            <a:normAutofit lnSpcReduction="10000"/>
          </a:bodyPr>
          <a:lstStyle/>
          <a:p>
            <a:r>
              <a:rPr lang="en-US" b="1" dirty="0">
                <a:solidFill>
                  <a:schemeClr val="accent1"/>
                </a:solidFill>
              </a:rPr>
              <a:t>Product/Service</a:t>
            </a:r>
          </a:p>
          <a:p>
            <a:pPr lvl="1"/>
            <a:r>
              <a:rPr lang="en-US" dirty="0"/>
              <a:t>Multiple SKUs and an internet marketplace</a:t>
            </a:r>
          </a:p>
          <a:p>
            <a:r>
              <a:rPr lang="en-US" b="1" dirty="0">
                <a:solidFill>
                  <a:schemeClr val="accent1"/>
                </a:solidFill>
              </a:rPr>
              <a:t>Business of Operation</a:t>
            </a:r>
          </a:p>
          <a:p>
            <a:pPr lvl="1"/>
            <a:r>
              <a:rPr lang="en-US" dirty="0"/>
              <a:t>Limited to Lahore</a:t>
            </a:r>
          </a:p>
          <a:p>
            <a:r>
              <a:rPr lang="en-US" b="1" dirty="0">
                <a:solidFill>
                  <a:schemeClr val="accent1"/>
                </a:solidFill>
              </a:rPr>
              <a:t>Payment Method</a:t>
            </a:r>
          </a:p>
          <a:p>
            <a:pPr lvl="1"/>
            <a:r>
              <a:rPr lang="en-US" dirty="0"/>
              <a:t>Cash/card on Delivery</a:t>
            </a:r>
          </a:p>
          <a:p>
            <a:pPr lvl="1"/>
            <a:r>
              <a:rPr lang="en-US" dirty="0"/>
              <a:t>Visa/Mastercard</a:t>
            </a:r>
          </a:p>
          <a:p>
            <a:pPr lvl="1"/>
            <a:r>
              <a:rPr lang="en-US" dirty="0"/>
              <a:t>Jazz Cash</a:t>
            </a:r>
          </a:p>
          <a:p>
            <a:r>
              <a:rPr lang="en-US" b="1" dirty="0">
                <a:solidFill>
                  <a:schemeClr val="accent1"/>
                </a:solidFill>
              </a:rPr>
              <a:t>Business Type</a:t>
            </a:r>
          </a:p>
          <a:p>
            <a:pPr lvl="1"/>
            <a:r>
              <a:rPr lang="en-US" dirty="0"/>
              <a:t>Partnership</a:t>
            </a:r>
          </a:p>
        </p:txBody>
      </p:sp>
    </p:spTree>
    <p:extLst>
      <p:ext uri="{BB962C8B-B14F-4D97-AF65-F5344CB8AC3E}">
        <p14:creationId xmlns:p14="http://schemas.microsoft.com/office/powerpoint/2010/main" val="2108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9187D-7C7D-615A-627D-E3B753ACDBE0}"/>
              </a:ext>
            </a:extLst>
          </p:cNvPr>
          <p:cNvSpPr>
            <a:spLocks noGrp="1"/>
          </p:cNvSpPr>
          <p:nvPr>
            <p:ph type="title"/>
          </p:nvPr>
        </p:nvSpPr>
        <p:spPr/>
        <p:txBody>
          <a:bodyPr/>
          <a:lstStyle/>
          <a:p>
            <a:r>
              <a:rPr lang="en-US" dirty="0"/>
              <a:t>Vision &amp; Mission Statement</a:t>
            </a:r>
          </a:p>
        </p:txBody>
      </p:sp>
      <p:sp>
        <p:nvSpPr>
          <p:cNvPr id="3" name="Content Placeholder 2">
            <a:extLst>
              <a:ext uri="{FF2B5EF4-FFF2-40B4-BE49-F238E27FC236}">
                <a16:creationId xmlns:a16="http://schemas.microsoft.com/office/drawing/2014/main" id="{189C4B86-EC5D-6AD2-6555-0D3185708CEA}"/>
              </a:ext>
            </a:extLst>
          </p:cNvPr>
          <p:cNvSpPr>
            <a:spLocks noGrp="1"/>
          </p:cNvSpPr>
          <p:nvPr>
            <p:ph sz="half" idx="1"/>
          </p:nvPr>
        </p:nvSpPr>
        <p:spPr>
          <a:xfrm>
            <a:off x="1295400" y="1825626"/>
            <a:ext cx="4724400" cy="2844850"/>
          </a:xfrm>
        </p:spPr>
        <p:txBody>
          <a:bodyPr>
            <a:normAutofit/>
          </a:bodyPr>
          <a:lstStyle/>
          <a:p>
            <a:pPr marL="45720" indent="0">
              <a:buNone/>
            </a:pPr>
            <a:r>
              <a:rPr lang="en-US" b="1" dirty="0">
                <a:solidFill>
                  <a:schemeClr val="accent1"/>
                </a:solidFill>
              </a:rPr>
              <a:t>Vision</a:t>
            </a:r>
          </a:p>
          <a:p>
            <a:pPr marL="45720" indent="0">
              <a:buNone/>
            </a:pPr>
            <a:r>
              <a:rPr lang="en-US" dirty="0"/>
              <a:t>To create a community where book lovers can connect, share, and discover books easily, while promoting literacy and knowledge-sharing.</a:t>
            </a:r>
          </a:p>
          <a:p>
            <a:endParaRPr lang="en-US" dirty="0"/>
          </a:p>
        </p:txBody>
      </p:sp>
      <p:sp>
        <p:nvSpPr>
          <p:cNvPr id="4" name="Content Placeholder 3">
            <a:extLst>
              <a:ext uri="{FF2B5EF4-FFF2-40B4-BE49-F238E27FC236}">
                <a16:creationId xmlns:a16="http://schemas.microsoft.com/office/drawing/2014/main" id="{B3870C04-6D22-6F1F-E634-1359C66AF234}"/>
              </a:ext>
            </a:extLst>
          </p:cNvPr>
          <p:cNvSpPr>
            <a:spLocks noGrp="1"/>
          </p:cNvSpPr>
          <p:nvPr>
            <p:ph sz="half" idx="2"/>
          </p:nvPr>
        </p:nvSpPr>
        <p:spPr>
          <a:xfrm>
            <a:off x="6172200" y="1825625"/>
            <a:ext cx="4724400" cy="2844850"/>
          </a:xfrm>
        </p:spPr>
        <p:txBody>
          <a:bodyPr>
            <a:normAutofit/>
          </a:bodyPr>
          <a:lstStyle/>
          <a:p>
            <a:pPr marL="45720" indent="0">
              <a:buNone/>
            </a:pPr>
            <a:r>
              <a:rPr lang="en-US" b="1" dirty="0">
                <a:solidFill>
                  <a:schemeClr val="accent1"/>
                </a:solidFill>
              </a:rPr>
              <a:t>Mission</a:t>
            </a:r>
          </a:p>
          <a:p>
            <a:pPr marL="45720" indent="0">
              <a:buNone/>
            </a:pPr>
            <a:r>
              <a:rPr lang="en-US" dirty="0"/>
              <a:t>Our mission is to offer a user-friendly online marketplace where individuals can buy and sell both new and used books.  By developing a community where users can talk about books and recommend others' reading material, we hope to promote a sense of community among book enthusiasts. </a:t>
            </a:r>
          </a:p>
        </p:txBody>
      </p:sp>
    </p:spTree>
    <p:extLst>
      <p:ext uri="{BB962C8B-B14F-4D97-AF65-F5344CB8AC3E}">
        <p14:creationId xmlns:p14="http://schemas.microsoft.com/office/powerpoint/2010/main" val="115248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2C21-0D2E-E471-8DB3-16D3ADC45B81}"/>
              </a:ext>
            </a:extLst>
          </p:cNvPr>
          <p:cNvSpPr>
            <a:spLocks noGrp="1"/>
          </p:cNvSpPr>
          <p:nvPr>
            <p:ph type="title"/>
          </p:nvPr>
        </p:nvSpPr>
        <p:spPr/>
        <p:txBody>
          <a:bodyPr/>
          <a:lstStyle/>
          <a:p>
            <a:r>
              <a:rPr lang="en-US" dirty="0"/>
              <a:t>Industry Analysis	</a:t>
            </a:r>
          </a:p>
        </p:txBody>
      </p:sp>
      <p:sp>
        <p:nvSpPr>
          <p:cNvPr id="3" name="Content Placeholder 2">
            <a:extLst>
              <a:ext uri="{FF2B5EF4-FFF2-40B4-BE49-F238E27FC236}">
                <a16:creationId xmlns:a16="http://schemas.microsoft.com/office/drawing/2014/main" id="{37F206FB-B783-E265-7080-8734A492CAFA}"/>
              </a:ext>
            </a:extLst>
          </p:cNvPr>
          <p:cNvSpPr>
            <a:spLocks noGrp="1"/>
          </p:cNvSpPr>
          <p:nvPr>
            <p:ph idx="1"/>
          </p:nvPr>
        </p:nvSpPr>
        <p:spPr/>
        <p:txBody>
          <a:bodyPr/>
          <a:lstStyle/>
          <a:p>
            <a:r>
              <a:rPr lang="en-US" dirty="0"/>
              <a:t>The literacy rate of Pakistan is rising since 2018 from 58% to 62.3% in 2023 .</a:t>
            </a:r>
          </a:p>
          <a:p>
            <a:r>
              <a:rPr lang="en-US" dirty="0"/>
              <a:t>Relatively small-scale market</a:t>
            </a:r>
          </a:p>
          <a:p>
            <a:endParaRPr lang="en-US" dirty="0"/>
          </a:p>
        </p:txBody>
      </p:sp>
      <p:graphicFrame>
        <p:nvGraphicFramePr>
          <p:cNvPr id="6" name="Chart 5">
            <a:extLst>
              <a:ext uri="{FF2B5EF4-FFF2-40B4-BE49-F238E27FC236}">
                <a16:creationId xmlns:a16="http://schemas.microsoft.com/office/drawing/2014/main" id="{3AEC6518-A932-0785-F972-5AC5AFE98C27}"/>
              </a:ext>
            </a:extLst>
          </p:cNvPr>
          <p:cNvGraphicFramePr/>
          <p:nvPr>
            <p:extLst>
              <p:ext uri="{D42A27DB-BD31-4B8C-83A1-F6EECF244321}">
                <p14:modId xmlns:p14="http://schemas.microsoft.com/office/powerpoint/2010/main" val="2980933135"/>
              </p:ext>
            </p:extLst>
          </p:nvPr>
        </p:nvGraphicFramePr>
        <p:xfrm>
          <a:off x="7373035" y="2182706"/>
          <a:ext cx="4373488" cy="383826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508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6421-1493-07F3-645F-26E9E63D7340}"/>
              </a:ext>
            </a:extLst>
          </p:cNvPr>
          <p:cNvSpPr>
            <a:spLocks noGrp="1"/>
          </p:cNvSpPr>
          <p:nvPr>
            <p:ph type="title"/>
          </p:nvPr>
        </p:nvSpPr>
        <p:spPr>
          <a:xfrm>
            <a:off x="1422009" y="416029"/>
            <a:ext cx="9601200" cy="1143000"/>
          </a:xfrm>
        </p:spPr>
        <p:txBody>
          <a:bodyPr/>
          <a:lstStyle/>
          <a:p>
            <a:r>
              <a:rPr lang="en-US" dirty="0"/>
              <a:t>Government</a:t>
            </a:r>
          </a:p>
        </p:txBody>
      </p:sp>
      <p:sp>
        <p:nvSpPr>
          <p:cNvPr id="3" name="Content Placeholder 2">
            <a:extLst>
              <a:ext uri="{FF2B5EF4-FFF2-40B4-BE49-F238E27FC236}">
                <a16:creationId xmlns:a16="http://schemas.microsoft.com/office/drawing/2014/main" id="{5EFC15D1-038E-B557-A7A3-0C97B5E9B5D3}"/>
              </a:ext>
            </a:extLst>
          </p:cNvPr>
          <p:cNvSpPr>
            <a:spLocks noGrp="1"/>
          </p:cNvSpPr>
          <p:nvPr>
            <p:ph idx="1"/>
          </p:nvPr>
        </p:nvSpPr>
        <p:spPr>
          <a:xfrm>
            <a:off x="1422008" y="1857347"/>
            <a:ext cx="4673991" cy="4114800"/>
          </a:xfrm>
        </p:spPr>
        <p:txBody>
          <a:bodyPr/>
          <a:lstStyle/>
          <a:p>
            <a:r>
              <a:rPr lang="en-US" dirty="0"/>
              <a:t>Working with NGO</a:t>
            </a:r>
          </a:p>
          <a:p>
            <a:r>
              <a:rPr lang="en-US" dirty="0"/>
              <a:t>170,000 literacy centers</a:t>
            </a:r>
          </a:p>
          <a:p>
            <a:r>
              <a:rPr lang="en-US" dirty="0"/>
              <a:t>Government partnership with UNICEF</a:t>
            </a:r>
          </a:p>
          <a:p>
            <a:pPr lvl="1"/>
            <a:r>
              <a:rPr lang="en-US" dirty="0"/>
              <a:t>OOSC, ECE, ALP</a:t>
            </a:r>
          </a:p>
          <a:p>
            <a:endParaRPr lang="en-US" dirty="0"/>
          </a:p>
        </p:txBody>
      </p:sp>
      <p:pic>
        <p:nvPicPr>
          <p:cNvPr id="4098" name="Picture 2" descr="Shaista (10) attending her first-class in UNICEF supported Temporary learning centre (TLC) next to the flood water in village Allah Dina Channa, district Lasbela. Baluchistan province, Pakistan. The primary school has badly damaged in the area.">
            <a:extLst>
              <a:ext uri="{FF2B5EF4-FFF2-40B4-BE49-F238E27FC236}">
                <a16:creationId xmlns:a16="http://schemas.microsoft.com/office/drawing/2014/main" id="{3D61F293-61FC-DB7F-58E8-B714E44C62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5999" y="0"/>
            <a:ext cx="6096000" cy="301048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nicef logo, UNICEF graphics Logo, Invitational Banquet, png | PNGEgg">
            <a:extLst>
              <a:ext uri="{FF2B5EF4-FFF2-40B4-BE49-F238E27FC236}">
                <a16:creationId xmlns:a16="http://schemas.microsoft.com/office/drawing/2014/main" id="{3A6B5B38-DE82-566D-DD37-9E2A91A2D47B}"/>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796" b="90000" l="10000" r="90000">
                        <a14:foregroundMark x1="34333" y1="18163" x2="38222" y2="51633"/>
                        <a14:foregroundMark x1="38222" y1="51633" x2="42168" y2="63493"/>
                        <a14:foregroundMark x1="51418" y1="64833" x2="55131" y2="63965"/>
                        <a14:foregroundMark x1="46778" y1="65918" x2="48637" y2="65483"/>
                        <a14:foregroundMark x1="58222" y1="59592" x2="58222" y2="59592"/>
                        <a14:foregroundMark x1="27778" y1="89388" x2="27778" y2="89388"/>
                        <a14:foregroundMark x1="37333" y1="83878" x2="37333" y2="83878"/>
                        <a14:foregroundMark x1="47889" y1="81020" x2="47889" y2="81020"/>
                        <a14:foregroundMark x1="50556" y1="84898" x2="50556" y2="84898"/>
                        <a14:foregroundMark x1="60667" y1="86531" x2="60667" y2="86531"/>
                        <a14:foregroundMark x1="70111" y1="80408" x2="70111" y2="80408"/>
                        <a14:foregroundMark x1="64889" y1="18776" x2="64889" y2="18776"/>
                        <a14:foregroundMark x1="49444" y1="9796" x2="49444" y2="9796"/>
                        <a14:foregroundMark x1="64778" y1="24694" x2="64778" y2="24694"/>
                        <a14:foregroundMark x1="48000" y1="70204" x2="48000" y2="70204"/>
                        <a14:foregroundMark x1="47222" y1="63878" x2="48222" y2="62449"/>
                        <a14:foregroundMark x1="46889" y1="64082" x2="48000" y2="62449"/>
                        <a14:backgroundMark x1="51778" y1="16735" x2="51778" y2="16735"/>
                        <a14:backgroundMark x1="54333" y1="15714" x2="54333" y2="15714"/>
                        <a14:backgroundMark x1="55889" y1="13878" x2="55889" y2="13878"/>
                        <a14:backgroundMark x1="49444" y1="13061" x2="49444" y2="13061"/>
                        <a14:backgroundMark x1="54889" y1="63265" x2="54889" y2="63265"/>
                        <a14:backgroundMark x1="57667" y1="63061" x2="57667" y2="63061"/>
                        <a14:backgroundMark x1="57333" y1="62653" x2="57333" y2="62653"/>
                        <a14:backgroundMark x1="57556" y1="63878" x2="57556" y2="63878"/>
                        <a14:backgroundMark x1="55889" y1="63265" x2="55889" y2="63265"/>
                        <a14:backgroundMark x1="56667" y1="62449" x2="56667" y2="62449"/>
                        <a14:backgroundMark x1="56667" y1="64082" x2="56667" y2="64082"/>
                        <a14:backgroundMark x1="56222" y1="64694" x2="56222" y2="64694"/>
                        <a14:backgroundMark x1="57222" y1="64286" x2="57222" y2="64286"/>
                        <a14:backgroundMark x1="49333" y1="65714" x2="49333" y2="65714"/>
                        <a14:backgroundMark x1="51111" y1="67143" x2="51111" y2="67143"/>
                        <a14:backgroundMark x1="50667" y1="66531" x2="49000" y2="66531"/>
                        <a14:backgroundMark x1="48667" y1="66531" x2="48667" y2="66531"/>
                        <a14:backgroundMark x1="47163" y1="62952" x2="45889" y2="62653"/>
                        <a14:backgroundMark x1="51111" y1="63878" x2="48049" y2="63160"/>
                        <a14:backgroundMark x1="42333" y1="63265" x2="45444" y2="69388"/>
                        <a14:backgroundMark x1="48444" y1="66735" x2="50667" y2="65102"/>
                        <a14:backgroundMark x1="51778" y1="65714" x2="51778" y2="65714"/>
                        <a14:backgroundMark x1="55667" y1="64082" x2="56111" y2="62653"/>
                        <a14:backgroundMark x1="54889" y1="64694" x2="60000" y2="64082"/>
                      </a14:backgroundRemoval>
                    </a14:imgEffect>
                  </a14:imgLayer>
                </a14:imgProps>
              </a:ext>
              <a:ext uri="{28A0092B-C50C-407E-A947-70E740481C1C}">
                <a14:useLocalDpi xmlns:a14="http://schemas.microsoft.com/office/drawing/2010/main" val="0"/>
              </a:ext>
            </a:extLst>
          </a:blip>
          <a:srcRect/>
          <a:stretch>
            <a:fillRect/>
          </a:stretch>
        </p:blipFill>
        <p:spPr bwMode="auto">
          <a:xfrm>
            <a:off x="1621891" y="3672829"/>
            <a:ext cx="3460092" cy="188382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he image shows students in a classroom">
            <a:extLst>
              <a:ext uri="{FF2B5EF4-FFF2-40B4-BE49-F238E27FC236}">
                <a16:creationId xmlns:a16="http://schemas.microsoft.com/office/drawing/2014/main" id="{3BDD6052-9AED-2554-2B0B-4D1424208A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036966"/>
            <a:ext cx="6096000" cy="3155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82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A5B02-999C-F68F-541A-AC481087322F}"/>
              </a:ext>
            </a:extLst>
          </p:cNvPr>
          <p:cNvSpPr>
            <a:spLocks noGrp="1"/>
          </p:cNvSpPr>
          <p:nvPr>
            <p:ph type="title"/>
          </p:nvPr>
        </p:nvSpPr>
        <p:spPr/>
        <p:txBody>
          <a:bodyPr/>
          <a:lstStyle/>
          <a:p>
            <a:r>
              <a:rPr lang="en-US" dirty="0"/>
              <a:t>Swot analysis</a:t>
            </a:r>
          </a:p>
        </p:txBody>
      </p:sp>
      <p:sp>
        <p:nvSpPr>
          <p:cNvPr id="3" name="Content Placeholder 2">
            <a:extLst>
              <a:ext uri="{FF2B5EF4-FFF2-40B4-BE49-F238E27FC236}">
                <a16:creationId xmlns:a16="http://schemas.microsoft.com/office/drawing/2014/main" id="{D16C1EA3-A9E5-1EA9-B604-4CEADF7B9217}"/>
              </a:ext>
            </a:extLst>
          </p:cNvPr>
          <p:cNvSpPr>
            <a:spLocks noGrp="1"/>
          </p:cNvSpPr>
          <p:nvPr>
            <p:ph sz="half" idx="1"/>
          </p:nvPr>
        </p:nvSpPr>
        <p:spPr>
          <a:xfrm>
            <a:off x="1295400" y="1825625"/>
            <a:ext cx="4724400" cy="1603375"/>
          </a:xfrm>
        </p:spPr>
        <p:txBody>
          <a:bodyPr/>
          <a:lstStyle/>
          <a:p>
            <a:r>
              <a:rPr lang="en-US" b="1" dirty="0">
                <a:solidFill>
                  <a:schemeClr val="accent1"/>
                </a:solidFill>
              </a:rPr>
              <a:t>Strengths</a:t>
            </a:r>
          </a:p>
          <a:p>
            <a:pPr lvl="1"/>
            <a:r>
              <a:rPr lang="en-US" dirty="0"/>
              <a:t>Convenient for customers</a:t>
            </a:r>
          </a:p>
          <a:p>
            <a:pPr lvl="1"/>
            <a:r>
              <a:rPr lang="en-US" dirty="0"/>
              <a:t>Less capital</a:t>
            </a:r>
          </a:p>
          <a:p>
            <a:pPr lvl="1"/>
            <a:r>
              <a:rPr lang="en-US" dirty="0"/>
              <a:t>User-Friendly Interface</a:t>
            </a:r>
          </a:p>
        </p:txBody>
      </p:sp>
      <p:sp>
        <p:nvSpPr>
          <p:cNvPr id="4" name="Content Placeholder 3">
            <a:extLst>
              <a:ext uri="{FF2B5EF4-FFF2-40B4-BE49-F238E27FC236}">
                <a16:creationId xmlns:a16="http://schemas.microsoft.com/office/drawing/2014/main" id="{9FADD3B2-4633-54CC-DBD9-D9DDE62CE4C4}"/>
              </a:ext>
            </a:extLst>
          </p:cNvPr>
          <p:cNvSpPr>
            <a:spLocks noGrp="1"/>
          </p:cNvSpPr>
          <p:nvPr>
            <p:ph sz="half" idx="2"/>
          </p:nvPr>
        </p:nvSpPr>
        <p:spPr>
          <a:xfrm>
            <a:off x="6172199" y="1825626"/>
            <a:ext cx="4724400" cy="1603374"/>
          </a:xfrm>
        </p:spPr>
        <p:txBody>
          <a:bodyPr/>
          <a:lstStyle/>
          <a:p>
            <a:r>
              <a:rPr lang="en-US" b="1" dirty="0">
                <a:solidFill>
                  <a:schemeClr val="accent1"/>
                </a:solidFill>
              </a:rPr>
              <a:t>Weakness</a:t>
            </a:r>
          </a:p>
          <a:p>
            <a:pPr lvl="1"/>
            <a:r>
              <a:rPr lang="en-US" dirty="0"/>
              <a:t>Constant maintenance of website.</a:t>
            </a:r>
          </a:p>
          <a:p>
            <a:pPr lvl="1"/>
            <a:r>
              <a:rPr lang="en-US" dirty="0"/>
              <a:t>Cyber attacks</a:t>
            </a:r>
          </a:p>
          <a:p>
            <a:pPr lvl="1"/>
            <a:r>
              <a:rPr lang="en-US" dirty="0"/>
              <a:t>Reliance on Third-Party Suppliers</a:t>
            </a:r>
          </a:p>
        </p:txBody>
      </p:sp>
      <p:sp>
        <p:nvSpPr>
          <p:cNvPr id="7" name="Content Placeholder 3">
            <a:extLst>
              <a:ext uri="{FF2B5EF4-FFF2-40B4-BE49-F238E27FC236}">
                <a16:creationId xmlns:a16="http://schemas.microsoft.com/office/drawing/2014/main" id="{F984CBBD-5FF3-D4EE-A6FC-535C64C7F09F}"/>
              </a:ext>
            </a:extLst>
          </p:cNvPr>
          <p:cNvSpPr txBox="1">
            <a:spLocks/>
          </p:cNvSpPr>
          <p:nvPr/>
        </p:nvSpPr>
        <p:spPr>
          <a:xfrm>
            <a:off x="6172199" y="3581400"/>
            <a:ext cx="4724400" cy="1603374"/>
          </a:xfrm>
          <a:prstGeom prst="rect">
            <a:avLst/>
          </a:prstGeom>
        </p:spPr>
        <p:txBody>
          <a:bodyPr vert="horz" lIns="91440" tIns="45720" rIns="91440" bIns="45720" rtlCol="0">
            <a:normAutofit lnSpcReduction="10000"/>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800" kern="1200">
                <a:solidFill>
                  <a:schemeClr val="tx1"/>
                </a:solidFill>
                <a:latin typeface="+mn-lt"/>
                <a:ea typeface="+mn-ea"/>
                <a:cs typeface="+mn-cs"/>
              </a:defRPr>
            </a:lvl9pPr>
          </a:lstStyle>
          <a:p>
            <a:r>
              <a:rPr lang="en-US" b="1" dirty="0">
                <a:solidFill>
                  <a:schemeClr val="accent1"/>
                </a:solidFill>
              </a:rPr>
              <a:t>Threats</a:t>
            </a:r>
          </a:p>
          <a:p>
            <a:pPr lvl="1"/>
            <a:r>
              <a:rPr lang="en-US" dirty="0"/>
              <a:t>Competition from established Marketplaces</a:t>
            </a:r>
          </a:p>
          <a:p>
            <a:pPr lvl="1"/>
            <a:r>
              <a:rPr lang="en-US" dirty="0"/>
              <a:t>Economic and Political instability</a:t>
            </a:r>
          </a:p>
          <a:p>
            <a:pPr lvl="1"/>
            <a:r>
              <a:rPr lang="en-US" dirty="0"/>
              <a:t>Local merchants</a:t>
            </a:r>
          </a:p>
          <a:p>
            <a:pPr lvl="1"/>
            <a:endParaRPr lang="en-US" dirty="0"/>
          </a:p>
        </p:txBody>
      </p:sp>
      <p:sp>
        <p:nvSpPr>
          <p:cNvPr id="8" name="Content Placeholder 3">
            <a:extLst>
              <a:ext uri="{FF2B5EF4-FFF2-40B4-BE49-F238E27FC236}">
                <a16:creationId xmlns:a16="http://schemas.microsoft.com/office/drawing/2014/main" id="{277CA630-C757-750F-961F-9EADDC07DD8E}"/>
              </a:ext>
            </a:extLst>
          </p:cNvPr>
          <p:cNvSpPr txBox="1">
            <a:spLocks/>
          </p:cNvSpPr>
          <p:nvPr/>
        </p:nvSpPr>
        <p:spPr>
          <a:xfrm>
            <a:off x="1295400" y="3581400"/>
            <a:ext cx="4724400" cy="1603374"/>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8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800" kern="1200">
                <a:solidFill>
                  <a:schemeClr val="tx1"/>
                </a:solidFill>
                <a:latin typeface="+mn-lt"/>
                <a:ea typeface="+mn-ea"/>
                <a:cs typeface="+mn-cs"/>
              </a:defRPr>
            </a:lvl9pPr>
          </a:lstStyle>
          <a:p>
            <a:r>
              <a:rPr lang="en-US" b="1" dirty="0">
                <a:solidFill>
                  <a:schemeClr val="accent1"/>
                </a:solidFill>
              </a:rPr>
              <a:t>Opportunities</a:t>
            </a:r>
          </a:p>
          <a:p>
            <a:pPr lvl="1"/>
            <a:r>
              <a:rPr lang="en-US" dirty="0"/>
              <a:t>Growing E-commerce Market</a:t>
            </a:r>
          </a:p>
          <a:p>
            <a:pPr lvl="1"/>
            <a:r>
              <a:rPr lang="en-US" dirty="0"/>
              <a:t>Market in its infant state</a:t>
            </a:r>
          </a:p>
          <a:p>
            <a:pPr lvl="1"/>
            <a:endParaRPr lang="en-US" dirty="0"/>
          </a:p>
          <a:p>
            <a:pPr lvl="1"/>
            <a:endParaRPr lang="en-US" dirty="0"/>
          </a:p>
        </p:txBody>
      </p:sp>
    </p:spTree>
    <p:extLst>
      <p:ext uri="{BB962C8B-B14F-4D97-AF65-F5344CB8AC3E}">
        <p14:creationId xmlns:p14="http://schemas.microsoft.com/office/powerpoint/2010/main" val="410018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a:extLst>
              <a:ext uri="{FF2B5EF4-FFF2-40B4-BE49-F238E27FC236}">
                <a16:creationId xmlns:a16="http://schemas.microsoft.com/office/drawing/2014/main" id="{A31A64E1-A9A5-7154-F13D-0EB91D7674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835"/>
          <a:stretch/>
        </p:blipFill>
        <p:spPr bwMode="auto">
          <a:xfrm>
            <a:off x="6769947" y="1347282"/>
            <a:ext cx="2081953" cy="19991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D5B3A8E-A5DA-A592-7905-C9A530536792}"/>
              </a:ext>
            </a:extLst>
          </p:cNvPr>
          <p:cNvSpPr>
            <a:spLocks noGrp="1"/>
          </p:cNvSpPr>
          <p:nvPr>
            <p:ph type="title"/>
          </p:nvPr>
        </p:nvSpPr>
        <p:spPr>
          <a:xfrm>
            <a:off x="1295400" y="604505"/>
            <a:ext cx="9601200" cy="535947"/>
          </a:xfrm>
        </p:spPr>
        <p:txBody>
          <a:bodyPr/>
          <a:lstStyle/>
          <a:p>
            <a:r>
              <a:rPr lang="en-US" dirty="0"/>
              <a:t>Marketing Mix</a:t>
            </a:r>
          </a:p>
        </p:txBody>
      </p:sp>
      <p:sp>
        <p:nvSpPr>
          <p:cNvPr id="3" name="Content Placeholder 2">
            <a:extLst>
              <a:ext uri="{FF2B5EF4-FFF2-40B4-BE49-F238E27FC236}">
                <a16:creationId xmlns:a16="http://schemas.microsoft.com/office/drawing/2014/main" id="{8F304887-CCD2-9E06-BFB4-56946FCB64CE}"/>
              </a:ext>
            </a:extLst>
          </p:cNvPr>
          <p:cNvSpPr>
            <a:spLocks noGrp="1"/>
          </p:cNvSpPr>
          <p:nvPr>
            <p:ph idx="1"/>
          </p:nvPr>
        </p:nvSpPr>
        <p:spPr>
          <a:xfrm>
            <a:off x="1295400" y="1826253"/>
            <a:ext cx="5302348" cy="4114800"/>
          </a:xfrm>
        </p:spPr>
        <p:txBody>
          <a:bodyPr/>
          <a:lstStyle/>
          <a:p>
            <a:r>
              <a:rPr lang="en-US" dirty="0"/>
              <a:t>Our Product is our service of an internet marketplace;</a:t>
            </a:r>
          </a:p>
          <a:p>
            <a:r>
              <a:rPr lang="en-US" dirty="0"/>
              <a:t>Multiple SKUs under different product lines;</a:t>
            </a:r>
          </a:p>
          <a:p>
            <a:pPr lvl="1"/>
            <a:r>
              <a:rPr lang="en-US" dirty="0"/>
              <a:t>Art Supplies</a:t>
            </a:r>
          </a:p>
          <a:p>
            <a:pPr lvl="1"/>
            <a:r>
              <a:rPr lang="en-US" dirty="0"/>
              <a:t>Paper &amp; Notebooks</a:t>
            </a:r>
          </a:p>
          <a:p>
            <a:pPr lvl="1"/>
            <a:r>
              <a:rPr lang="en-US" dirty="0"/>
              <a:t>School Supplies</a:t>
            </a:r>
          </a:p>
          <a:p>
            <a:pPr lvl="1"/>
            <a:r>
              <a:rPr lang="en-US" dirty="0"/>
              <a:t>Writing Tools</a:t>
            </a:r>
          </a:p>
          <a:p>
            <a:pPr lvl="1"/>
            <a:r>
              <a:rPr lang="en-US" dirty="0"/>
              <a:t>Limited Editions</a:t>
            </a:r>
          </a:p>
          <a:p>
            <a:pPr lvl="1"/>
            <a:r>
              <a:rPr lang="en-US" dirty="0"/>
              <a:t>Office Supplies</a:t>
            </a:r>
          </a:p>
          <a:p>
            <a:endParaRPr lang="en-US" dirty="0"/>
          </a:p>
        </p:txBody>
      </p:sp>
      <p:pic>
        <p:nvPicPr>
          <p:cNvPr id="3076" name="Picture 4">
            <a:extLst>
              <a:ext uri="{FF2B5EF4-FFF2-40B4-BE49-F238E27FC236}">
                <a16:creationId xmlns:a16="http://schemas.microsoft.com/office/drawing/2014/main" id="{E48F9171-4E68-5E29-9E16-FADAEE268F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51900" y="6350"/>
            <a:ext cx="3340100" cy="33401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6974F76-5733-1F51-9E49-2B549050E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7534" y="3232045"/>
            <a:ext cx="4664466" cy="301635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CFB830B7-8A89-956F-EAFF-3B3365E3956A}"/>
              </a:ext>
            </a:extLst>
          </p:cNvPr>
          <p:cNvSpPr txBox="1">
            <a:spLocks/>
          </p:cNvSpPr>
          <p:nvPr/>
        </p:nvSpPr>
        <p:spPr>
          <a:xfrm>
            <a:off x="1295400" y="1140452"/>
            <a:ext cx="9601200" cy="5359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a:lstStyle>
          <a:p>
            <a:r>
              <a:rPr lang="en-US" sz="2400" cap="none" dirty="0"/>
              <a:t>Product</a:t>
            </a:r>
          </a:p>
        </p:txBody>
      </p:sp>
    </p:spTree>
    <p:extLst>
      <p:ext uri="{BB962C8B-B14F-4D97-AF65-F5344CB8AC3E}">
        <p14:creationId xmlns:p14="http://schemas.microsoft.com/office/powerpoint/2010/main" val="379846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red line presentation (widescreen).potx" id="{8018D45A-0B59-4186-B046-1FF8092889B6}" vid="{86C2525B-C90B-4FD6-8D61-5E85FA833A06}"/>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red line presentation (widescreen)</Template>
  <TotalTime>502</TotalTime>
  <Words>1393</Words>
  <Application>Microsoft Office PowerPoint</Application>
  <PresentationFormat>Widescreen</PresentationFormat>
  <Paragraphs>440</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Cambria</vt:lpstr>
      <vt:lpstr>Times New Roman</vt:lpstr>
      <vt:lpstr>Red Line Business 16x9</vt:lpstr>
      <vt:lpstr>The Problem at hand</vt:lpstr>
      <vt:lpstr>NlightN</vt:lpstr>
      <vt:lpstr>Unique Selling Point</vt:lpstr>
      <vt:lpstr>Overview</vt:lpstr>
      <vt:lpstr>Vision &amp; Mission Statement</vt:lpstr>
      <vt:lpstr>Industry Analysis </vt:lpstr>
      <vt:lpstr>Government</vt:lpstr>
      <vt:lpstr>Swot analysis</vt:lpstr>
      <vt:lpstr>Marketing Mix</vt:lpstr>
      <vt:lpstr>Marketing Mix</vt:lpstr>
      <vt:lpstr>Marketing Mix</vt:lpstr>
      <vt:lpstr>Target market</vt:lpstr>
      <vt:lpstr>Nlightn</vt:lpstr>
      <vt:lpstr>Nlightn</vt:lpstr>
      <vt:lpstr>Nlightn</vt:lpstr>
      <vt:lpstr>Nlightn</vt:lpstr>
      <vt:lpstr>Nlightn</vt:lpstr>
      <vt:lpstr>Nlightn</vt:lpstr>
      <vt:lpstr>Nlightn</vt:lpstr>
      <vt:lpstr>Revenue</vt:lpstr>
      <vt:lpstr>Sustainable development goals</vt:lpstr>
      <vt:lpstr>Nlightn</vt:lpstr>
      <vt:lpstr>Nlightn</vt:lpstr>
      <vt:lpstr>Competitor Analysis</vt:lpstr>
      <vt:lpstr>Demand Analysis</vt:lpstr>
      <vt:lpstr>Product Rational</vt:lpstr>
      <vt:lpstr>Product Rational</vt:lpstr>
      <vt:lpstr>Organizational structure</vt:lpstr>
      <vt:lpstr>Feasibility analysis Survey</vt:lpstr>
      <vt:lpstr>Feasibility analysis Survey</vt:lpstr>
      <vt:lpstr>Feasibility analysis Survey</vt:lpstr>
      <vt:lpstr>Business Cost</vt:lpstr>
      <vt:lpstr>Income statement</vt:lpstr>
      <vt:lpstr>PowerPoint Presentation</vt:lpstr>
      <vt:lpstr>Balance sheet</vt:lpstr>
      <vt:lpstr>PowerPoint Presentation</vt:lpstr>
      <vt:lpstr>Cash flows</vt:lpstr>
      <vt:lpstr>Future Goals</vt:lpstr>
      <vt:lpstr>Thanks For Your Consideration.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NlightN</dc:title>
  <dc:creator>Salman Tipu</dc:creator>
  <cp:lastModifiedBy>Salman Tipu</cp:lastModifiedBy>
  <cp:revision>7</cp:revision>
  <dcterms:created xsi:type="dcterms:W3CDTF">2019-01-01T04:26:20Z</dcterms:created>
  <dcterms:modified xsi:type="dcterms:W3CDTF">2023-05-16T21:56:27Z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